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4" r:id="rId17"/>
    <p:sldId id="275" r:id="rId18"/>
    <p:sldId id="525" r:id="rId19"/>
    <p:sldId id="276" r:id="rId20"/>
    <p:sldId id="277" r:id="rId21"/>
    <p:sldId id="526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5" r:id="rId38"/>
    <p:sldId id="296" r:id="rId39"/>
    <p:sldId id="297" r:id="rId40"/>
    <p:sldId id="298" r:id="rId41"/>
    <p:sldId id="300" r:id="rId42"/>
    <p:sldId id="301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2" r:id="rId62"/>
    <p:sldId id="324" r:id="rId63"/>
    <p:sldId id="325" r:id="rId64"/>
    <p:sldId id="326" r:id="rId65"/>
    <p:sldId id="523" r:id="rId66"/>
    <p:sldId id="327" r:id="rId67"/>
    <p:sldId id="328" r:id="rId68"/>
    <p:sldId id="329" r:id="rId69"/>
    <p:sldId id="330" r:id="rId70"/>
    <p:sldId id="331" r:id="rId71"/>
    <p:sldId id="381" r:id="rId72"/>
    <p:sldId id="332" r:id="rId73"/>
    <p:sldId id="333" r:id="rId74"/>
    <p:sldId id="334" r:id="rId75"/>
    <p:sldId id="335" r:id="rId76"/>
    <p:sldId id="336" r:id="rId77"/>
    <p:sldId id="337" r:id="rId78"/>
    <p:sldId id="339" r:id="rId79"/>
    <p:sldId id="340" r:id="rId80"/>
    <p:sldId id="524" r:id="rId81"/>
    <p:sldId id="342" r:id="rId82"/>
    <p:sldId id="343" r:id="rId83"/>
    <p:sldId id="345" r:id="rId84"/>
    <p:sldId id="344" r:id="rId85"/>
    <p:sldId id="346" r:id="rId86"/>
    <p:sldId id="347" r:id="rId87"/>
    <p:sldId id="348" r:id="rId88"/>
    <p:sldId id="349" r:id="rId89"/>
    <p:sldId id="350" r:id="rId90"/>
    <p:sldId id="351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1" r:id="rId100"/>
    <p:sldId id="362" r:id="rId101"/>
    <p:sldId id="363" r:id="rId102"/>
    <p:sldId id="364" r:id="rId103"/>
    <p:sldId id="365" r:id="rId104"/>
    <p:sldId id="366" r:id="rId105"/>
    <p:sldId id="367" r:id="rId106"/>
    <p:sldId id="368" r:id="rId107"/>
    <p:sldId id="369" r:id="rId108"/>
    <p:sldId id="370" r:id="rId109"/>
    <p:sldId id="371" r:id="rId110"/>
    <p:sldId id="372" r:id="rId111"/>
    <p:sldId id="373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28"/>
    <p:restoredTop sz="94825"/>
  </p:normalViewPr>
  <p:slideViewPr>
    <p:cSldViewPr snapToGrid="0">
      <p:cViewPr varScale="1">
        <p:scale>
          <a:sx n="157" d="100"/>
          <a:sy n="157" d="100"/>
        </p:scale>
        <p:origin x="1008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3318da7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3318da7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862aa24d7e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862aa24d7e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Simple, equates to a couple of if-else statements</a:t>
            </a:r>
            <a:endParaRPr dirty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1862aa24d7e_0_3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1862aa24d7e_0_3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1862aa24d7e_0_3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1862aa24d7e_0_3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2044866513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2044866513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1862aa24d7e_0_3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1862aa24d7e_0_3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123d088f56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123d088f56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PyTorch</a:t>
            </a:r>
            <a:r>
              <a:rPr lang="en-US" dirty="0"/>
              <a:t> has extensive documentation, with many NN building blocks</a:t>
            </a:r>
            <a:endParaRPr dirty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1862aa24d7e_0_1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1862aa24d7e_0_1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862aa24d7e_0_3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862aa24d7e_0_3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1862aa24d7e_0_3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1862aa24d7e_0_3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 gradients to zero</a:t>
            </a:r>
            <a:endParaRPr dirty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1862aa24d7e_0_3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8" name="Google Shape;2398;g1862aa24d7e_0_3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1862aa24d7e_0_3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1862aa24d7e_0_3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62aa24d7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62aa24d7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complex, but still doable in if-else</a:t>
            </a:r>
            <a:endParaRPr dirty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1862aa24d7e_0_3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" name="Google Shape;2422;g1862aa24d7e_0_3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1862aa24d7e_0_3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1862aa24d7e_0_3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1862aa24d7e_0_3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7" name="Google Shape;2447;g1862aa24d7e_0_3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123d088f56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123d088f56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g24ac463d2d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8" name="Google Shape;2468;g24ac463d2d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862aa24d7e_0_3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862aa24d7e_0_3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1862aa24d7e_0_3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" name="Google Shape;2488;g1862aa24d7e_0_3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1862aa24d7e_0_3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1862aa24d7e_0_3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203472d9c5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203472d9c5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862aa24d7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862aa24d7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Consider the question: what is a dog? (determined from pictures)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longer feasible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862aa24d7e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862aa24d7e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reinforcement learning: reward based learning. Where in supervised learning the right answer is known, in reinforcement learning only a reward (e.g. money or pleasure) is known, but not known if better options exist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3318da7c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3318da7c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ac463d2d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4ac463d2d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Human brain is a 'network' of these types of neurons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862aa24d7e_0_2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862aa24d7e_0_2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ANNs we use inputs (data), bias, weights, dot product and non-linearity to....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62aa24d7e_0_2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62aa24d7e_0_2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approximate an unknown function  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29C4BE4A-3016-7A44-8AE8-B06926943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62aa24d7e_0_2252:notes">
            <a:extLst>
              <a:ext uri="{FF2B5EF4-FFF2-40B4-BE49-F238E27FC236}">
                <a16:creationId xmlns:a16="http://schemas.microsoft.com/office/drawing/2014/main" id="{0ACBA8A1-FCC2-769C-EC28-ADEFAF811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862aa24d7e_0_2252:notes">
            <a:extLst>
              <a:ext uri="{FF2B5EF4-FFF2-40B4-BE49-F238E27FC236}">
                <a16:creationId xmlns:a16="http://schemas.microsoft.com/office/drawing/2014/main" id="{A230B6E9-70B6-395D-FD90-2550538863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821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62aa24d7e_0_2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862aa24d7e_0_2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ac463d2d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ac463d2d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62aa24d7e_0_2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62aa24d7e_0_2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be written as a matrix-vector multiplication 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>
          <a:extLst>
            <a:ext uri="{FF2B5EF4-FFF2-40B4-BE49-F238E27FC236}">
              <a16:creationId xmlns:a16="http://schemas.microsoft.com/office/drawing/2014/main" id="{E540787B-BC79-4626-60DE-C42C90BB1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62aa24d7e_0_2215:notes">
            <a:extLst>
              <a:ext uri="{FF2B5EF4-FFF2-40B4-BE49-F238E27FC236}">
                <a16:creationId xmlns:a16="http://schemas.microsoft.com/office/drawing/2014/main" id="{B3E6DD07-B253-05E7-73A6-D35970FB5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62aa24d7e_0_2215:notes">
            <a:extLst>
              <a:ext uri="{FF2B5EF4-FFF2-40B4-BE49-F238E27FC236}">
                <a16:creationId xmlns:a16="http://schemas.microsoft.com/office/drawing/2014/main" id="{EC061807-671D-7AB0-62C3-2F129B8261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be written as a matrix-vector multiplication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1504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862aa24d7e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862aa24d7e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learning, we learn the weights W and bias b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12146057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12146057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consider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112a228474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112a228474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112a22847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112a22847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random </a:t>
            </a:r>
            <a:r>
              <a:rPr lang="en-US" dirty="0" err="1"/>
              <a:t>init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862aa24d7e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862aa24d7e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as we learn...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862aa24d7e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862aa24d7e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112a228474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112a228474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learn the following decision boundary. If y hat is 0 we are on the boundary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862aa24d7e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862aa24d7e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 we use a non-linearity sigmoid that squashes y hat between 0 and 1 (0 maps to 0.5), where between 1 and 0.5  is red and otherwise green.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3472d9c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3472d9c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112a22847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112a22847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Leading to the final equation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862aa24d7e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862aa24d7e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862aa24d7e_0_2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862aa24d7e_0_2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862aa24d7e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1862aa24d7e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862aa24d7e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862aa24d7e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862aa24d7e_0_2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862aa24d7e_0_2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862aa24d7e_0_2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862aa24d7e_0_2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0239e20847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0239e20847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Consider the prediction of house prices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0239e20847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0239e20847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0239e20847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20239e20847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what are these features?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862aa24d7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862aa24d7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clear up some misconceptions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0239e20847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20239e20847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They are more complex features, such as...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ultimately, we cannot interpret these, especially in larger models.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0239e20847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0239e20847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 images we can </a:t>
            </a:r>
            <a:r>
              <a:rPr lang="en-US" dirty="0" err="1"/>
              <a:t>visualise</a:t>
            </a:r>
            <a:r>
              <a:rPr lang="en-US" dirty="0"/>
              <a:t> what the model is doing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862aa24d7e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862aa24d7e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 using non-linear results in effective single layer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862aa24d7e_0_2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862aa24d7e_0_2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differentiable is important for NNs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vanishing derivatives -&gt; derivative becomes too small after multiple layers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862aa24d7e_0_2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862aa24d7e_0_2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862aa24d7e_0_2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862aa24d7e_0_2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862aa24d7e_0_2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862aa24d7e_0_2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862aa24d7e_0_2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1862aa24d7e_0_2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1862aa24d7e_0_2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1862aa24d7e_0_2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1862aa24d7e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1862aa24d7e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more examples, along with the effect they have on training.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62aa24d7e_0_1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62aa24d7e_0_1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1862aa24d7e_0_1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1862aa24d7e_0_1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1862aa24d7e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1862aa24d7e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Quick recap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train weights (and biases)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03318da7c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203318da7c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does training work?</a:t>
            </a: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1862aa24d7e_0_2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1862aa24d7e_0_2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1862aa24d7e_0_2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1862aa24d7e_0_2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862aa24d7e_0_2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1862aa24d7e_0_2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862aa24d7e_0_2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1862aa24d7e_0_2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862aa24d7e_0_2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1862aa24d7e_0_2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862aa24d7e_0_1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1862aa24d7e_0_1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1862aa24d7e_0_2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1862aa24d7e_0_2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take a look at loss functions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862aa24d7e_0_1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862aa24d7e_0_1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intelligent but not </a:t>
            </a:r>
            <a:r>
              <a:rPr lang="en-US" dirty="0" err="1"/>
              <a:t>neccessarily</a:t>
            </a:r>
            <a:r>
              <a:rPr lang="en-US" dirty="0"/>
              <a:t> human</a:t>
            </a: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1862aa24d7e_0_2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1862aa24d7e_0_2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outlier -&gt; if one sample in data is very different the model focusses heavily on that due to the squaring</a:t>
            </a:r>
            <a:endParaRPr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862aa24d7e_0_2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1862aa24d7e_0_2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Cross entropy</a:t>
            </a:r>
            <a:endParaRPr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862aa24d7e_0_2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862aa24d7e_0_2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1862aa24d7e_0_2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1862aa24d7e_0_2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112a228474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1112a228474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do we minimize the loss? Using SGD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consider a model with params </a:t>
            </a:r>
            <a:r>
              <a:rPr lang="en-US" dirty="0" err="1"/>
              <a:t>w_a</a:t>
            </a:r>
            <a:r>
              <a:rPr lang="en-US" dirty="0"/>
              <a:t> and </a:t>
            </a:r>
            <a:r>
              <a:rPr lang="en-US" dirty="0" err="1"/>
              <a:t>w_b</a:t>
            </a:r>
            <a:r>
              <a:rPr lang="en-US" dirty="0"/>
              <a:t>, with loss function L. Point to loss landscape</a:t>
            </a:r>
            <a:endParaRPr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112a228474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1112a228474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8591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1862aa24d7e_0_2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1862aa24d7e_0_2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862aa24d7e_0_2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862aa24d7e_0_2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1862aa24d7e_0_2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1862aa24d7e_0_2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 we update the weights as follows:</a:t>
            </a:r>
            <a:endParaRPr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1862aa24d7e_0_2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1862aa24d7e_0_2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alpha is learning rate.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then repeat this many times, resulting in animation on the left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862aa24d7e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862aa24d7e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862aa24d7e_0_2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1862aa24d7e_0_2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862aa24d7e_0_2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1862aa24d7e_0_2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loss landscape is slightly different for each batch, potentially pushing us out of local minima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5995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1862aa24d7e_0_2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1862aa24d7e_0_2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1862aa24d7e_0_2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1862aa24d7e_0_2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.... so we compute gradient with respect to the output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1862aa24d7e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1862aa24d7e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chain rule to propagate back to </a:t>
            </a:r>
            <a:r>
              <a:rPr lang="en-US" dirty="0" err="1"/>
              <a:t>prev</a:t>
            </a:r>
            <a:r>
              <a:rPr lang="en-US" dirty="0"/>
              <a:t> layer, giving us gradient </a:t>
            </a:r>
            <a:r>
              <a:rPr lang="en-US" dirty="0" err="1"/>
              <a:t>w.r.t</a:t>
            </a:r>
            <a:r>
              <a:rPr lang="en-US" dirty="0"/>
              <a:t> weights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4ac463d2d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24ac463d2d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etc..</a:t>
            </a:r>
            <a:endParaRPr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1862aa24d7e_0_1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1862aa24d7e_0_1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of the problems is overfitting</a:t>
            </a:r>
            <a:endParaRPr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1862aa24d7e_0_3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1862aa24d7e_0_3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1862aa24d7e_0_2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1862aa24d7e_0_2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862aa24d7e_0_3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862aa24d7e_0_3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862aa24d7e_0_1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862aa24d7e_0_1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intelligent, but not necessarily human</a:t>
            </a:r>
            <a:endParaRPr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1862aa24d7e_0_1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1862aa24d7e_0_1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39807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1862aa24d7e_0_3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1862aa24d7e_0_3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weights decay -&gt; slowly bring weights closer to 0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1862aa24d7e_0_1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1862aa24d7e_0_1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24ac463d2d7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24ac463d2d7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112a228474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112a228474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SGD is an optimizer, but there are other options based on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2nd order derivative, momentum</a:t>
            </a:r>
            <a:endParaRPr dirty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203318da7c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203318da7c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1112a228474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1112a228474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1862aa24d7e_0_1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1862aa24d7e_0_1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1862aa24d7e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1862aa24d7e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112a228474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1112a228474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Finding datasets can be hard, but there are sources with ......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862aa24d7e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862aa24d7e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1112a228474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1112a228474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our models, we split our datasets</a:t>
            </a:r>
            <a:endParaRPr dirty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1112a228474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1112a228474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203364f04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203364f04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1862aa24d7e_0_1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1862aa24d7e_0_1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1862aa24d7e_0_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1862aa24d7e_0_1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course we focus on </a:t>
            </a:r>
            <a:r>
              <a:rPr lang="en-US" dirty="0" err="1"/>
              <a:t>PyTorch</a:t>
            </a:r>
            <a:endParaRPr dirty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1862aa24d7e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1862aa24d7e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203472d9c5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203472d9c5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203472d9c5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203472d9c5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203472d9c5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203472d9c5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204486651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204486651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0.png"/><Relationship Id="rId4" Type="http://schemas.openxmlformats.org/officeDocument/2006/relationships/image" Target="../media/image9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0.png"/><Relationship Id="rId4" Type="http://schemas.openxmlformats.org/officeDocument/2006/relationships/image" Target="../media/image9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0.png"/><Relationship Id="rId5" Type="http://schemas.openxmlformats.org/officeDocument/2006/relationships/image" Target="../media/image67.png"/><Relationship Id="rId4" Type="http://schemas.openxmlformats.org/officeDocument/2006/relationships/image" Target="../media/image9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0.png"/><Relationship Id="rId5" Type="http://schemas.openxmlformats.org/officeDocument/2006/relationships/image" Target="../media/image67.png"/><Relationship Id="rId4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ytorch.org/docs/stable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9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100.png"/><Relationship Id="rId4" Type="http://schemas.openxmlformats.org/officeDocument/2006/relationships/image" Target="../media/image9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34.png"/><Relationship Id="rId5" Type="http://schemas.openxmlformats.org/officeDocument/2006/relationships/image" Target="../media/image20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png"/><Relationship Id="rId1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34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9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5" Type="http://schemas.openxmlformats.org/officeDocument/2006/relationships/image" Target="../media/image38.png"/><Relationship Id="rId10" Type="http://schemas.openxmlformats.org/officeDocument/2006/relationships/image" Target="../media/image32.png"/><Relationship Id="rId19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png"/><Relationship Id="rId1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34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9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5" Type="http://schemas.openxmlformats.org/officeDocument/2006/relationships/image" Target="../media/image38.png"/><Relationship Id="rId10" Type="http://schemas.openxmlformats.org/officeDocument/2006/relationships/image" Target="../media/image32.png"/><Relationship Id="rId19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png"/><Relationship Id="rId1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34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9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5" Type="http://schemas.openxmlformats.org/officeDocument/2006/relationships/image" Target="../media/image38.png"/><Relationship Id="rId10" Type="http://schemas.openxmlformats.org/officeDocument/2006/relationships/image" Target="../media/image32.png"/><Relationship Id="rId19" Type="http://schemas.openxmlformats.org/officeDocument/2006/relationships/image" Target="../media/image45.png"/><Relationship Id="rId4" Type="http://schemas.openxmlformats.org/officeDocument/2006/relationships/image" Target="../media/image4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51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3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playground.tensorflow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8.png"/><Relationship Id="rId4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8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gif"/><Relationship Id="rId4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gif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80.png"/><Relationship Id="rId4" Type="http://schemas.openxmlformats.org/officeDocument/2006/relationships/image" Target="../media/image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83.png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gif"/><Relationship Id="rId5" Type="http://schemas.openxmlformats.org/officeDocument/2006/relationships/image" Target="../media/image1.png"/><Relationship Id="rId4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gi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8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</a:rPr>
              <a:t>Deep Learning</a:t>
            </a:r>
            <a:endParaRPr sz="3000" b="1"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58" name="Google Shape;58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65" name="Google Shape;65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13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A9145E"/>
                </a:solidFill>
              </a:rPr>
              <a:t>HPML Group 05/11/2024</a:t>
            </a:r>
            <a:endParaRPr sz="1000" b="1" dirty="0">
              <a:solidFill>
                <a:srgbClr val="A9145E"/>
              </a:solidFill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Introduction Series</a:t>
            </a:r>
            <a:endParaRPr sz="1200" b="1">
              <a:solidFill>
                <a:srgbClr val="A9145E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152925" y="4196975"/>
            <a:ext cx="3000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>
                <a:solidFill>
                  <a:srgbClr val="A9145E"/>
                </a:solidFill>
              </a:rPr>
              <a:t>Simone van </a:t>
            </a:r>
            <a:r>
              <a:rPr lang="en-US" sz="1200" dirty="0" err="1">
                <a:solidFill>
                  <a:srgbClr val="A9145E"/>
                </a:solidFill>
              </a:rPr>
              <a:t>Bruggen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A9145E"/>
                </a:solidFill>
              </a:rPr>
              <a:t>Lars Veefkind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Why Machine Learning?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t="13978"/>
          <a:stretch/>
        </p:blipFill>
        <p:spPr>
          <a:xfrm>
            <a:off x="2101300" y="761425"/>
            <a:ext cx="7100625" cy="34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lang="en-GB" sz="1800" b="1">
                <a:solidFill>
                  <a:srgbClr val="8C0D4C"/>
                </a:solidFill>
              </a:rPr>
              <a:t>decision tree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11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4" name="Google Shape;218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11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11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1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11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19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</a:rPr>
              <a:t>Three Levels of Abstraction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F1C232"/>
                </a:solidFill>
              </a:rPr>
              <a:t>Tensor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imperative </a:t>
            </a:r>
            <a:r>
              <a:rPr lang="en-GB" dirty="0" err="1">
                <a:solidFill>
                  <a:srgbClr val="303030"/>
                </a:solidFill>
              </a:rPr>
              <a:t>ndarray</a:t>
            </a:r>
            <a:r>
              <a:rPr lang="en-GB" dirty="0">
                <a:solidFill>
                  <a:srgbClr val="303030"/>
                </a:solidFill>
              </a:rPr>
              <a:t>, possible to run on GPU/TPU</a:t>
            </a:r>
            <a:br>
              <a:rPr lang="en-GB" dirty="0">
                <a:solidFill>
                  <a:srgbClr val="303030"/>
                </a:solidFill>
              </a:rPr>
            </a:b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dirty="0">
                <a:solidFill>
                  <a:srgbClr val="303030"/>
                </a:solidFill>
              </a:rPr>
              <a:t>(node) </a:t>
            </a:r>
            <a:r>
              <a:rPr lang="en-GB" b="1" dirty="0">
                <a:solidFill>
                  <a:srgbClr val="F1C232"/>
                </a:solidFill>
              </a:rPr>
              <a:t>Variable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Node in the built computational graph; data, gradient storage</a:t>
            </a:r>
            <a:endParaRPr dirty="0"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303030"/>
                </a:solidFill>
              </a:rPr>
              <a:t>(</a:t>
            </a:r>
            <a:r>
              <a:rPr lang="en-GB" dirty="0">
                <a:solidFill>
                  <a:srgbClr val="303030"/>
                </a:solidFill>
              </a:rPr>
              <a:t>NN) </a:t>
            </a:r>
            <a:r>
              <a:rPr lang="en-GB" b="1" dirty="0">
                <a:solidFill>
                  <a:srgbClr val="F1C232"/>
                </a:solidFill>
              </a:rPr>
              <a:t>Module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A neural network layer, store the state and the weights/gradients of the neural network</a:t>
            </a:r>
            <a:endParaRPr dirty="0">
              <a:solidFill>
                <a:srgbClr val="333333"/>
              </a:solidFill>
            </a:endParaRPr>
          </a:p>
        </p:txBody>
      </p:sp>
      <p:pic>
        <p:nvPicPr>
          <p:cNvPr id="2190" name="Google Shape;2190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119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192" name="Google Shape;2192;p119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193" name="Google Shape;2193;p119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194" name="Google Shape;2194;p119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195" name="Google Shape;2195;p119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196" name="Google Shape;2196;p119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197" name="Google Shape;2197;p119"/>
          <p:cNvCxnSpPr>
            <a:stCxn id="2191" idx="3"/>
            <a:endCxn id="2193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98" name="Google Shape;2198;p119"/>
          <p:cNvCxnSpPr>
            <a:stCxn id="2193" idx="3"/>
            <a:endCxn id="2194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99" name="Google Shape;2199;p119"/>
          <p:cNvCxnSpPr>
            <a:stCxn id="2194" idx="3"/>
            <a:endCxn id="2195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00" name="Google Shape;2200;p119"/>
          <p:cNvCxnSpPr>
            <a:stCxn id="2195" idx="3"/>
            <a:endCxn id="2196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01" name="Google Shape;2201;p119"/>
          <p:cNvCxnSpPr>
            <a:stCxn id="2192" idx="3"/>
            <a:endCxn id="2193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19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203" name="Google Shape;2203;p119"/>
          <p:cNvCxnSpPr>
            <a:stCxn id="2202" idx="3"/>
            <a:endCxn id="2194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19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205" name="Google Shape;2205;p119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206" name="Google Shape;2206;p119"/>
          <p:cNvCxnSpPr>
            <a:stCxn id="2204" idx="3"/>
            <a:endCxn id="2196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675141-2F52-7CBA-DFEC-5A99F5287A2A}"/>
                  </a:ext>
                </a:extLst>
              </p:cNvPr>
              <p:cNvSpPr txBox="1"/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675141-2F52-7CBA-DFEC-5A99F5287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blipFill>
                <a:blip r:embed="rId5"/>
                <a:stretch>
                  <a:fillRect t="-294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2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3" name="Google Shape;22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12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12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12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0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</a:rPr>
              <a:t>Three Levels of Abstraction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F1C232"/>
                </a:solidFill>
              </a:rPr>
              <a:t>Tensor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imperative </a:t>
            </a:r>
            <a:r>
              <a:rPr lang="en-GB" dirty="0" err="1">
                <a:solidFill>
                  <a:srgbClr val="303030"/>
                </a:solidFill>
              </a:rPr>
              <a:t>ndarray</a:t>
            </a:r>
            <a:r>
              <a:rPr lang="en-GB" dirty="0">
                <a:solidFill>
                  <a:srgbClr val="303030"/>
                </a:solidFill>
              </a:rPr>
              <a:t>, possible to run on GPU/TPU</a:t>
            </a:r>
            <a:br>
              <a:rPr lang="en-GB" dirty="0">
                <a:solidFill>
                  <a:srgbClr val="303030"/>
                </a:solidFill>
              </a:rPr>
            </a:b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dirty="0">
                <a:solidFill>
                  <a:srgbClr val="303030"/>
                </a:solidFill>
              </a:rPr>
              <a:t>(node) </a:t>
            </a:r>
            <a:r>
              <a:rPr lang="en-GB" b="1" dirty="0">
                <a:solidFill>
                  <a:srgbClr val="F1C232"/>
                </a:solidFill>
              </a:rPr>
              <a:t>Variable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Node in the built computational graph; data, gradient storage</a:t>
            </a:r>
            <a:endParaRPr dirty="0"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303030"/>
                </a:solidFill>
              </a:rPr>
              <a:t>(</a:t>
            </a:r>
            <a:r>
              <a:rPr lang="en-GB" dirty="0">
                <a:solidFill>
                  <a:srgbClr val="303030"/>
                </a:solidFill>
              </a:rPr>
              <a:t>NN) </a:t>
            </a:r>
            <a:r>
              <a:rPr lang="en-GB" b="1" dirty="0">
                <a:solidFill>
                  <a:srgbClr val="F1C232"/>
                </a:solidFill>
              </a:rPr>
              <a:t>Module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A neural network layer, store the state and the weights/gradients of the neural network</a:t>
            </a:r>
            <a:endParaRPr dirty="0">
              <a:solidFill>
                <a:srgbClr val="303030"/>
              </a:solidFill>
            </a:endParaRPr>
          </a:p>
        </p:txBody>
      </p:sp>
      <p:pic>
        <p:nvPicPr>
          <p:cNvPr id="2219" name="Google Shape;2219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p120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21" name="Google Shape;2221;p120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/>
              <a:t> W</a:t>
            </a:r>
            <a:r>
              <a:rPr lang="en-GB" sz="800" b="1" dirty="0"/>
              <a:t>_1</a:t>
            </a:r>
            <a:endParaRPr sz="800" b="1" dirty="0"/>
          </a:p>
        </p:txBody>
      </p:sp>
      <p:sp>
        <p:nvSpPr>
          <p:cNvPr id="2222" name="Google Shape;2222;p120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223" name="Google Shape;2223;p120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24" name="Google Shape;2224;p120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25" name="Google Shape;2225;p120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26" name="Google Shape;2226;p120"/>
          <p:cNvCxnSpPr>
            <a:stCxn id="2220" idx="3"/>
            <a:endCxn id="2222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27" name="Google Shape;2227;p120"/>
          <p:cNvCxnSpPr>
            <a:stCxn id="2222" idx="3"/>
            <a:endCxn id="2223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28" name="Google Shape;2228;p120"/>
          <p:cNvCxnSpPr>
            <a:stCxn id="2223" idx="3"/>
            <a:endCxn id="2224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29" name="Google Shape;2229;p120"/>
          <p:cNvCxnSpPr>
            <a:stCxn id="2224" idx="3"/>
            <a:endCxn id="2225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30" name="Google Shape;2230;p120"/>
          <p:cNvCxnSpPr>
            <a:stCxn id="2225" idx="3"/>
            <a:endCxn id="2231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32" name="Google Shape;2232;p120"/>
          <p:cNvCxnSpPr>
            <a:stCxn id="2221" idx="3"/>
            <a:endCxn id="2222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0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234" name="Google Shape;2234;p120"/>
          <p:cNvCxnSpPr>
            <a:stCxn id="2233" idx="3"/>
            <a:endCxn id="2223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0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236" name="Google Shape;2236;p120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237" name="Google Shape;2237;p120"/>
          <p:cNvCxnSpPr>
            <a:stCxn id="2235" idx="3"/>
            <a:endCxn id="2225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8" name="Google Shape;2238;p120"/>
          <p:cNvCxnSpPr>
            <a:stCxn id="2236" idx="3"/>
            <a:endCxn id="2231" idx="1"/>
          </p:cNvCxnSpPr>
          <p:nvPr/>
        </p:nvCxnSpPr>
        <p:spPr>
          <a:xfrm rot="10800000" flipH="1">
            <a:off x="6764050" y="1345950"/>
            <a:ext cx="361200" cy="576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1" name="Google Shape;2231;p120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39" name="Google Shape;2239;p120"/>
          <p:cNvCxnSpPr>
            <a:stCxn id="2231" idx="3"/>
            <a:endCxn id="2240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40" name="Google Shape;2240;p120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Exp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41" name="Google Shape;2241;p120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Sum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42" name="Google Shape;2242;p120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Div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43" name="Google Shape;2243;p120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log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46" name="Google Shape;2246;p120"/>
          <p:cNvCxnSpPr>
            <a:stCxn id="2240" idx="2"/>
            <a:endCxn id="2241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7" name="Google Shape;2247;p120"/>
          <p:cNvCxnSpPr>
            <a:stCxn id="2240" idx="2"/>
            <a:endCxn id="2242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8" name="Google Shape;2248;p120"/>
          <p:cNvCxnSpPr>
            <a:stCxn id="2241" idx="3"/>
            <a:endCxn id="2242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9" name="Google Shape;2249;p120"/>
          <p:cNvCxnSpPr>
            <a:stCxn id="2242" idx="2"/>
            <a:endCxn id="2243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0CF4F4-745B-D242-8344-B6AD7F9FCFFF}"/>
                  </a:ext>
                </a:extLst>
              </p:cNvPr>
              <p:cNvSpPr txBox="1"/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0CF4F4-745B-D242-8344-B6AD7F9FC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blipFill>
                <a:blip r:embed="rId5"/>
                <a:stretch>
                  <a:fillRect t="-294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12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0" name="Google Shape;226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1" name="Google Shape;2261;p12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12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12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12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121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</a:rPr>
              <a:t>Three Levels of Abstraction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F1C232"/>
                </a:solidFill>
              </a:rPr>
              <a:t>Tensor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imperative </a:t>
            </a:r>
            <a:r>
              <a:rPr lang="en-GB" dirty="0" err="1">
                <a:solidFill>
                  <a:srgbClr val="303030"/>
                </a:solidFill>
              </a:rPr>
              <a:t>ndarray</a:t>
            </a:r>
            <a:r>
              <a:rPr lang="en-GB" dirty="0">
                <a:solidFill>
                  <a:srgbClr val="303030"/>
                </a:solidFill>
              </a:rPr>
              <a:t>, possible to run on GPU/TPU</a:t>
            </a:r>
            <a:br>
              <a:rPr lang="en-GB" dirty="0">
                <a:solidFill>
                  <a:srgbClr val="303030"/>
                </a:solidFill>
              </a:rPr>
            </a:b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dirty="0">
                <a:solidFill>
                  <a:srgbClr val="303030"/>
                </a:solidFill>
              </a:rPr>
              <a:t>(node) </a:t>
            </a:r>
            <a:r>
              <a:rPr lang="en-GB" b="1" dirty="0">
                <a:solidFill>
                  <a:srgbClr val="F1C232"/>
                </a:solidFill>
              </a:rPr>
              <a:t>Variable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Node in the built computational graph; data, gradient storage</a:t>
            </a:r>
            <a:endParaRPr dirty="0"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303030"/>
                </a:solidFill>
              </a:rPr>
              <a:t>(</a:t>
            </a:r>
            <a:r>
              <a:rPr lang="en-GB" dirty="0">
                <a:solidFill>
                  <a:srgbClr val="303030"/>
                </a:solidFill>
              </a:rPr>
              <a:t>NN) </a:t>
            </a:r>
            <a:r>
              <a:rPr lang="en-GB" b="1" dirty="0">
                <a:solidFill>
                  <a:srgbClr val="F1C232"/>
                </a:solidFill>
              </a:rPr>
              <a:t>Module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A neural network layer, store the state and the weights/gradients of the neural network</a:t>
            </a:r>
            <a:endParaRPr dirty="0">
              <a:solidFill>
                <a:srgbClr val="303030"/>
              </a:solidFill>
            </a:endParaRPr>
          </a:p>
        </p:txBody>
      </p:sp>
      <p:pic>
        <p:nvPicPr>
          <p:cNvPr id="2266" name="Google Shape;2266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p121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68" name="Google Shape;2268;p121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269" name="Google Shape;2269;p121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270" name="Google Shape;2270;p121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71" name="Google Shape;2271;p121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72" name="Google Shape;2272;p121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73" name="Google Shape;2273;p121"/>
          <p:cNvCxnSpPr>
            <a:stCxn id="2267" idx="3"/>
            <a:endCxn id="2269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4" name="Google Shape;2274;p121"/>
          <p:cNvCxnSpPr>
            <a:stCxn id="2269" idx="3"/>
            <a:endCxn id="2270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5" name="Google Shape;2275;p121"/>
          <p:cNvCxnSpPr>
            <a:stCxn id="2270" idx="3"/>
            <a:endCxn id="2271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6" name="Google Shape;2276;p121"/>
          <p:cNvCxnSpPr>
            <a:stCxn id="2271" idx="3"/>
            <a:endCxn id="2272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7" name="Google Shape;2277;p121"/>
          <p:cNvCxnSpPr>
            <a:stCxn id="2272" idx="3"/>
            <a:endCxn id="2278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9" name="Google Shape;2279;p121"/>
          <p:cNvCxnSpPr>
            <a:stCxn id="2268" idx="3"/>
            <a:endCxn id="2269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0" name="Google Shape;2280;p121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281" name="Google Shape;2281;p121"/>
          <p:cNvCxnSpPr>
            <a:stCxn id="2280" idx="3"/>
            <a:endCxn id="2270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2" name="Google Shape;2282;p121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283" name="Google Shape;2283;p121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284" name="Google Shape;2284;p121"/>
          <p:cNvCxnSpPr>
            <a:stCxn id="2282" idx="3"/>
            <a:endCxn id="2272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5" name="Google Shape;2285;p121"/>
          <p:cNvCxnSpPr>
            <a:stCxn id="2283" idx="3"/>
            <a:endCxn id="2278" idx="1"/>
          </p:cNvCxnSpPr>
          <p:nvPr/>
        </p:nvCxnSpPr>
        <p:spPr>
          <a:xfrm rot="10800000" flipH="1">
            <a:off x="6764050" y="1345950"/>
            <a:ext cx="361200" cy="576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8" name="Google Shape;2278;p121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86" name="Google Shape;2286;p121"/>
          <p:cNvCxnSpPr>
            <a:stCxn id="2278" idx="3"/>
            <a:endCxn id="2287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87" name="Google Shape;2287;p121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Exp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88" name="Google Shape;2288;p121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Sum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89" name="Google Shape;2289;p121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Div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90" name="Google Shape;2290;p121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log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91" name="Google Shape;2291;p121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92" name="Google Shape;2292;p121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neg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93" name="Google Shape;2293;p121"/>
          <p:cNvCxnSpPr>
            <a:stCxn id="2287" idx="2"/>
            <a:endCxn id="2288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4" name="Google Shape;2294;p121"/>
          <p:cNvCxnSpPr>
            <a:stCxn id="2287" idx="2"/>
            <a:endCxn id="2289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5" name="Google Shape;2295;p121"/>
          <p:cNvCxnSpPr>
            <a:stCxn id="2288" idx="3"/>
            <a:endCxn id="2289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6" name="Google Shape;2296;p121"/>
          <p:cNvCxnSpPr>
            <a:stCxn id="2289" idx="2"/>
            <a:endCxn id="2290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7" name="Google Shape;2297;p121"/>
          <p:cNvCxnSpPr>
            <a:stCxn id="2290" idx="2"/>
            <a:endCxn id="2291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98" name="Google Shape;2298;p121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299" name="Google Shape;2299;p121"/>
          <p:cNvCxnSpPr>
            <a:stCxn id="2298" idx="3"/>
            <a:endCxn id="2291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00" name="Google Shape;2300;p121"/>
          <p:cNvCxnSpPr>
            <a:stCxn id="2291" idx="2"/>
            <a:endCxn id="2292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301" name="Google Shape;2301;p121"/>
          <p:cNvPicPr preferRelativeResize="0"/>
          <p:nvPr/>
        </p:nvPicPr>
        <p:blipFill rotWithShape="1">
          <a:blip r:embed="rId5">
            <a:alphaModFix/>
          </a:blip>
          <a:srcRect l="32185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815162-EF0F-F8B4-4445-237091F7A770}"/>
                  </a:ext>
                </a:extLst>
              </p:cNvPr>
              <p:cNvSpPr txBox="1"/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815162-EF0F-F8B4-4445-237091F7A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blipFill>
                <a:blip r:embed="rId6"/>
                <a:stretch>
                  <a:fillRect t="-294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2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8" name="Google Shape;230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9" name="Google Shape;2309;p12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12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12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12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122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</a:rPr>
              <a:t>Three Levels of Abstraction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F1C232"/>
                </a:solidFill>
              </a:rPr>
              <a:t>Tensor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imperative </a:t>
            </a:r>
            <a:r>
              <a:rPr lang="en-GB" dirty="0" err="1">
                <a:solidFill>
                  <a:srgbClr val="303030"/>
                </a:solidFill>
              </a:rPr>
              <a:t>ndarray</a:t>
            </a:r>
            <a:r>
              <a:rPr lang="en-GB" dirty="0">
                <a:solidFill>
                  <a:srgbClr val="303030"/>
                </a:solidFill>
              </a:rPr>
              <a:t>, possible to run on GPU/TPU</a:t>
            </a:r>
            <a:br>
              <a:rPr lang="en-GB" dirty="0">
                <a:solidFill>
                  <a:srgbClr val="303030"/>
                </a:solidFill>
              </a:rPr>
            </a:b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dirty="0">
                <a:solidFill>
                  <a:srgbClr val="303030"/>
                </a:solidFill>
              </a:rPr>
              <a:t>(node) </a:t>
            </a:r>
            <a:r>
              <a:rPr lang="en-GB" b="1" dirty="0">
                <a:solidFill>
                  <a:srgbClr val="F1C232"/>
                </a:solidFill>
              </a:rPr>
              <a:t>Variable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Node in the built computational graph; data, gradient storage</a:t>
            </a:r>
            <a:endParaRPr dirty="0"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303030"/>
                </a:solidFill>
              </a:rPr>
              <a:t>(</a:t>
            </a:r>
            <a:r>
              <a:rPr lang="en-GB" dirty="0">
                <a:solidFill>
                  <a:srgbClr val="303030"/>
                </a:solidFill>
              </a:rPr>
              <a:t>NN) </a:t>
            </a:r>
            <a:r>
              <a:rPr lang="en-GB" b="1" dirty="0">
                <a:solidFill>
                  <a:srgbClr val="F1C232"/>
                </a:solidFill>
              </a:rPr>
              <a:t>Module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A neural network layer, store the state and the weights/gradients of the neural network</a:t>
            </a:r>
            <a:endParaRPr dirty="0">
              <a:solidFill>
                <a:srgbClr val="333333"/>
              </a:solidFill>
            </a:endParaRPr>
          </a:p>
        </p:txBody>
      </p:sp>
      <p:pic>
        <p:nvPicPr>
          <p:cNvPr id="2314" name="Google Shape;2314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22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316" name="Google Shape;2316;p122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317" name="Google Shape;2317;p122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318" name="Google Shape;2318;p122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19" name="Google Shape;2319;p122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20" name="Google Shape;2320;p122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321" name="Google Shape;2321;p122"/>
          <p:cNvCxnSpPr>
            <a:stCxn id="2315" idx="3"/>
            <a:endCxn id="2317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2" name="Google Shape;2322;p122"/>
          <p:cNvCxnSpPr>
            <a:stCxn id="2317" idx="3"/>
            <a:endCxn id="2318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3" name="Google Shape;2323;p122"/>
          <p:cNvCxnSpPr>
            <a:stCxn id="2318" idx="3"/>
            <a:endCxn id="2319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4" name="Google Shape;2324;p122"/>
          <p:cNvCxnSpPr>
            <a:stCxn id="2319" idx="3"/>
            <a:endCxn id="2320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5" name="Google Shape;2325;p122"/>
          <p:cNvCxnSpPr>
            <a:stCxn id="2320" idx="3"/>
            <a:endCxn id="2326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7" name="Google Shape;2327;p122"/>
          <p:cNvCxnSpPr>
            <a:stCxn id="2316" idx="3"/>
            <a:endCxn id="2317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8" name="Google Shape;2328;p122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329" name="Google Shape;2329;p122"/>
          <p:cNvCxnSpPr>
            <a:stCxn id="2328" idx="3"/>
            <a:endCxn id="2318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0" name="Google Shape;2330;p122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331" name="Google Shape;2331;p122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332" name="Google Shape;2332;p122"/>
          <p:cNvCxnSpPr>
            <a:stCxn id="2330" idx="3"/>
            <a:endCxn id="2320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3" name="Google Shape;2333;p122"/>
          <p:cNvCxnSpPr>
            <a:stCxn id="2331" idx="3"/>
            <a:endCxn id="2326" idx="1"/>
          </p:cNvCxnSpPr>
          <p:nvPr/>
        </p:nvCxnSpPr>
        <p:spPr>
          <a:xfrm rot="10800000" flipH="1">
            <a:off x="6764050" y="1345950"/>
            <a:ext cx="361200" cy="576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6" name="Google Shape;2326;p122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334" name="Google Shape;2334;p122"/>
          <p:cNvCxnSpPr>
            <a:stCxn id="2326" idx="3"/>
            <a:endCxn id="2335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35" name="Google Shape;2335;p122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Exp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6" name="Google Shape;2336;p122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Sum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7" name="Google Shape;2337;p122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Div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8" name="Google Shape;2338;p122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log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9" name="Google Shape;2339;p122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40" name="Google Shape;2340;p122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neg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341" name="Google Shape;2341;p122"/>
          <p:cNvCxnSpPr>
            <a:stCxn id="2335" idx="2"/>
            <a:endCxn id="2336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2" name="Google Shape;2342;p122"/>
          <p:cNvCxnSpPr>
            <a:stCxn id="2335" idx="2"/>
            <a:endCxn id="2337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3" name="Google Shape;2343;p122"/>
          <p:cNvCxnSpPr>
            <a:stCxn id="2336" idx="3"/>
            <a:endCxn id="2337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4" name="Google Shape;2344;p122"/>
          <p:cNvCxnSpPr>
            <a:stCxn id="2337" idx="2"/>
            <a:endCxn id="2338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5" name="Google Shape;2345;p122"/>
          <p:cNvCxnSpPr>
            <a:stCxn id="2338" idx="2"/>
            <a:endCxn id="2339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46" name="Google Shape;2346;p122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347" name="Google Shape;2347;p122"/>
          <p:cNvCxnSpPr>
            <a:stCxn id="2346" idx="3"/>
            <a:endCxn id="2339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8" name="Google Shape;2348;p122"/>
          <p:cNvCxnSpPr>
            <a:stCxn id="2339" idx="2"/>
            <a:endCxn id="2340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349" name="Google Shape;2349;p122"/>
          <p:cNvPicPr preferRelativeResize="0"/>
          <p:nvPr/>
        </p:nvPicPr>
        <p:blipFill rotWithShape="1">
          <a:blip r:embed="rId5">
            <a:alphaModFix/>
          </a:blip>
          <a:srcRect l="32185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0" name="Google Shape;2350;p122"/>
          <p:cNvSpPr/>
          <p:nvPr/>
        </p:nvSpPr>
        <p:spPr>
          <a:xfrm>
            <a:off x="3271250" y="3843424"/>
            <a:ext cx="4036200" cy="1181741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122"/>
          <p:cNvSpPr txBox="1"/>
          <p:nvPr/>
        </p:nvSpPr>
        <p:spPr>
          <a:xfrm>
            <a:off x="3256675" y="3827500"/>
            <a:ext cx="33858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</a:rPr>
              <a:t>   </a:t>
            </a:r>
            <a:r>
              <a:rPr lang="en-GB" sz="1100" b="1" dirty="0" err="1">
                <a:solidFill>
                  <a:schemeClr val="dk1"/>
                </a:solidFill>
              </a:rPr>
              <a:t>PyTorch</a:t>
            </a:r>
            <a:r>
              <a:rPr lang="en-GB" sz="1100" b="1" dirty="0">
                <a:solidFill>
                  <a:schemeClr val="dk1"/>
                </a:solidFill>
              </a:rPr>
              <a:t> will helps us with</a:t>
            </a: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Defining a dataset		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Automatic Gradient Computation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Defining Neural Networks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2352" name="Google Shape;2352;p122"/>
          <p:cNvSpPr txBox="1"/>
          <p:nvPr/>
        </p:nvSpPr>
        <p:spPr>
          <a:xfrm>
            <a:off x="5841275" y="41787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Optimization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Scheduling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Distributing</a:t>
            </a:r>
            <a:endParaRPr sz="120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990234-1287-C5D9-CB26-1B2A1DFC33E1}"/>
                  </a:ext>
                </a:extLst>
              </p:cNvPr>
              <p:cNvSpPr txBox="1"/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990234-1287-C5D9-CB26-1B2A1DFC3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blipFill>
                <a:blip r:embed="rId6"/>
                <a:stretch>
                  <a:fillRect t="-294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8" name="Google Shape;235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p123"/>
          <p:cNvSpPr txBox="1"/>
          <p:nvPr/>
        </p:nvSpPr>
        <p:spPr>
          <a:xfrm>
            <a:off x="6029375" y="4558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https://pytorch.org/docs/stable/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2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5" name="Google Shape;236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12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12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12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12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124"/>
          <p:cNvSpPr txBox="1"/>
          <p:nvPr/>
        </p:nvSpPr>
        <p:spPr>
          <a:xfrm>
            <a:off x="-13550" y="1345725"/>
            <a:ext cx="30000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333333"/>
                </a:solidFill>
              </a:rPr>
              <a:t>General Training Structure</a:t>
            </a:r>
            <a:endParaRPr b="1"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645AD"/>
                </a:solidFill>
              </a:rPr>
              <a:t>data 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38761D"/>
                </a:solidFill>
              </a:rPr>
              <a:t>model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E69138"/>
                </a:solidFill>
              </a:rPr>
              <a:t>optimizer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990000"/>
                </a:solidFill>
              </a:rPr>
              <a:t>loss function</a:t>
            </a:r>
            <a:endParaRPr sz="1200" b="1" dirty="0">
              <a:solidFill>
                <a:srgbClr val="99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03030"/>
              </a:solidFill>
            </a:endParaRPr>
          </a:p>
        </p:txBody>
      </p:sp>
      <p:pic>
        <p:nvPicPr>
          <p:cNvPr id="2371" name="Google Shape;237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12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7" name="Google Shape;237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8" name="Google Shape;2378;p12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12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12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12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125"/>
          <p:cNvSpPr txBox="1"/>
          <p:nvPr/>
        </p:nvSpPr>
        <p:spPr>
          <a:xfrm>
            <a:off x="-13550" y="1345725"/>
            <a:ext cx="30000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03030"/>
              </a:solidFill>
            </a:endParaRPr>
          </a:p>
        </p:txBody>
      </p:sp>
      <p:pic>
        <p:nvPicPr>
          <p:cNvPr id="2383" name="Google Shape;2383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12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9" name="Google Shape;238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12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12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12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12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26"/>
          <p:cNvSpPr txBox="1"/>
          <p:nvPr/>
        </p:nvSpPr>
        <p:spPr>
          <a:xfrm>
            <a:off x="-13550" y="1345725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03030"/>
              </a:solidFill>
            </a:endParaRPr>
          </a:p>
        </p:txBody>
      </p:sp>
      <p:pic>
        <p:nvPicPr>
          <p:cNvPr id="2395" name="Google Shape;2395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2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1" name="Google Shape;240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p12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12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12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p12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127"/>
          <p:cNvSpPr txBox="1"/>
          <p:nvPr/>
        </p:nvSpPr>
        <p:spPr>
          <a:xfrm>
            <a:off x="-13550" y="1345725"/>
            <a:ext cx="30000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333333"/>
                </a:solidFill>
              </a:rPr>
              <a:t>General Training Structure</a:t>
            </a:r>
            <a:endParaRPr b="1"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645AD"/>
                </a:solidFill>
              </a:rPr>
              <a:t>data 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38761D"/>
                </a:solidFill>
              </a:rPr>
              <a:t>model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E69138"/>
                </a:solidFill>
              </a:rPr>
              <a:t>optimizer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990000"/>
                </a:solidFill>
              </a:rPr>
              <a:t>loss function</a:t>
            </a:r>
            <a:endParaRPr sz="1200" b="1" dirty="0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For every datapoint, y in </a:t>
            </a:r>
            <a:r>
              <a:rPr lang="en-GB" sz="1200" b="1" dirty="0" err="1">
                <a:solidFill>
                  <a:srgbClr val="0645AD"/>
                </a:solidFill>
              </a:rPr>
              <a:t>data_loader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>
                <a:solidFill>
                  <a:srgbClr val="E69138"/>
                </a:solidFill>
              </a:rPr>
              <a:t>optimizer</a:t>
            </a:r>
            <a:r>
              <a:rPr lang="en-GB" sz="1200" dirty="0" err="1">
                <a:solidFill>
                  <a:schemeClr val="dk1"/>
                </a:solidFill>
              </a:rPr>
              <a:t>.zero_grad</a:t>
            </a:r>
            <a:r>
              <a:rPr lang="en-GB" sz="1200" dirty="0">
                <a:solidFill>
                  <a:schemeClr val="dk1"/>
                </a:solidFill>
              </a:rPr>
              <a:t>()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prediction = </a:t>
            </a:r>
            <a:r>
              <a:rPr lang="en-GB" sz="1200" b="1" dirty="0">
                <a:solidFill>
                  <a:srgbClr val="38761D"/>
                </a:solidFill>
              </a:rPr>
              <a:t>model</a:t>
            </a:r>
            <a:r>
              <a:rPr lang="en-GB" sz="1200" dirty="0">
                <a:solidFill>
                  <a:schemeClr val="dk1"/>
                </a:solidFill>
              </a:rPr>
              <a:t>(datapoint)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03030"/>
              </a:solidFill>
            </a:endParaRPr>
          </a:p>
        </p:txBody>
      </p:sp>
      <p:pic>
        <p:nvPicPr>
          <p:cNvPr id="2407" name="Google Shape;2407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2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3" name="Google Shape;241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4" name="Google Shape;2414;p12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12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12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12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128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lang="en-GB" sz="1200" b="1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lang="en-GB" sz="1200" b="1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03030"/>
              </a:solidFill>
            </a:endParaRPr>
          </a:p>
        </p:txBody>
      </p:sp>
      <p:pic>
        <p:nvPicPr>
          <p:cNvPr id="2419" name="Google Shape;2419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Why Machine Learning?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</a:t>
            </a:r>
            <a:r>
              <a:rPr lang="en-GB" sz="1800" i="1">
                <a:solidFill>
                  <a:srgbClr val="8C0D4C"/>
                </a:solidFill>
              </a:rPr>
              <a:t>hard</a:t>
            </a:r>
            <a:r>
              <a:rPr lang="en-GB" sz="1800">
                <a:solidFill>
                  <a:srgbClr val="8C0D4C"/>
                </a:solidFill>
              </a:rPr>
              <a:t> </a:t>
            </a:r>
            <a:r>
              <a:rPr lang="en-GB" sz="1800" b="1">
                <a:solidFill>
                  <a:srgbClr val="8C0D4C"/>
                </a:solidFill>
              </a:rPr>
              <a:t>decision tree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100" y="1118175"/>
            <a:ext cx="5837676" cy="36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2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5" name="Google Shape;242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6" name="Google Shape;2426;p12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12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2428;p12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9" name="Google Shape;2429;p12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129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333333"/>
                </a:solidFill>
              </a:rPr>
              <a:t>General Training Structure</a:t>
            </a:r>
            <a:endParaRPr b="1"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645AD"/>
                </a:solidFill>
              </a:rPr>
              <a:t>data 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38761D"/>
                </a:solidFill>
              </a:rPr>
              <a:t>model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E69138"/>
                </a:solidFill>
              </a:rPr>
              <a:t>optimizer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990000"/>
                </a:solidFill>
              </a:rPr>
              <a:t>loss function</a:t>
            </a:r>
            <a:endParaRPr sz="1200" b="1" dirty="0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For every datapoint, y in </a:t>
            </a:r>
            <a:r>
              <a:rPr lang="en-GB" sz="1200" b="1" dirty="0" err="1">
                <a:solidFill>
                  <a:srgbClr val="0645AD"/>
                </a:solidFill>
              </a:rPr>
              <a:t>data_loader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>
                <a:solidFill>
                  <a:srgbClr val="E69138"/>
                </a:solidFill>
              </a:rPr>
              <a:t>optimizer</a:t>
            </a:r>
            <a:r>
              <a:rPr lang="en-GB" sz="1200" dirty="0" err="1">
                <a:solidFill>
                  <a:schemeClr val="dk1"/>
                </a:solidFill>
              </a:rPr>
              <a:t>.zero_grad</a:t>
            </a:r>
            <a:r>
              <a:rPr lang="en-GB" sz="1200" dirty="0">
                <a:solidFill>
                  <a:schemeClr val="dk1"/>
                </a:solidFill>
              </a:rPr>
              <a:t>()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prediction = </a:t>
            </a:r>
            <a:r>
              <a:rPr lang="en-GB" sz="1200" b="1" dirty="0">
                <a:solidFill>
                  <a:srgbClr val="38761D"/>
                </a:solidFill>
              </a:rPr>
              <a:t>model</a:t>
            </a:r>
            <a:r>
              <a:rPr lang="en-GB" sz="1200" dirty="0">
                <a:solidFill>
                  <a:schemeClr val="dk1"/>
                </a:solidFill>
              </a:rPr>
              <a:t>(datapoint)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loss = </a:t>
            </a:r>
            <a:r>
              <a:rPr lang="en-GB" sz="1200" b="1" dirty="0" err="1">
                <a:solidFill>
                  <a:srgbClr val="990000"/>
                </a:solidFill>
              </a:rPr>
              <a:t>loss_function</a:t>
            </a:r>
            <a:r>
              <a:rPr lang="en-GB" sz="1200" dirty="0">
                <a:solidFill>
                  <a:schemeClr val="dk1"/>
                </a:solidFill>
              </a:rPr>
              <a:t>(prediction, y)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dk1"/>
                </a:solidFill>
              </a:rPr>
              <a:t>loss.backward</a:t>
            </a:r>
            <a:r>
              <a:rPr lang="en-GB" sz="1200" dirty="0">
                <a:solidFill>
                  <a:schemeClr val="dk1"/>
                </a:solidFill>
              </a:rPr>
              <a:t>()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03030"/>
              </a:solidFill>
            </a:endParaRPr>
          </a:p>
        </p:txBody>
      </p:sp>
      <p:pic>
        <p:nvPicPr>
          <p:cNvPr id="2431" name="Google Shape;2431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3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7" name="Google Shape;243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8" name="Google Shape;2438;p13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13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13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13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130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lang="en-GB" sz="1200" b="1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lang="en-GB" sz="1200" b="1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43" name="Google Shape;244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13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0" name="Google Shape;245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3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2452;p13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13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13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131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lang="en-GB" sz="1200" b="1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lang="en-GB" sz="1200" b="1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56" name="Google Shape;2456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" name="Google Shape;2457;p131"/>
          <p:cNvPicPr preferRelativeResize="0"/>
          <p:nvPr/>
        </p:nvPicPr>
        <p:blipFill rotWithShape="1">
          <a:blip r:embed="rId5">
            <a:alphaModFix/>
          </a:blip>
          <a:srcRect r="4425"/>
          <a:stretch/>
        </p:blipFill>
        <p:spPr>
          <a:xfrm>
            <a:off x="3147600" y="525925"/>
            <a:ext cx="5927549" cy="18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8" name="Google Shape;2458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32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132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pic>
        <p:nvPicPr>
          <p:cNvPr id="2465" name="Google Shape;246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Google Shape;247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Google Shape;2471;p133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133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3" name="Google Shape;2473;p133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133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9" name="Google Shape;2479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0" name="Google Shape;2480;p134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134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2" name="Google Shape;2482;p134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134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484" name="Google Shape;2484;p134"/>
          <p:cNvSpPr/>
          <p:nvPr/>
        </p:nvSpPr>
        <p:spPr>
          <a:xfrm>
            <a:off x="376625" y="2429207"/>
            <a:ext cx="3618900" cy="9012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85" name="Google Shape;2485;p134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0" name="Google Shape;2490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1" name="Google Shape;2491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2" name="Google Shape;2492;p135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135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4" name="Google Shape;2494;p135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135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496" name="Google Shape;2496;p135"/>
          <p:cNvSpPr/>
          <p:nvPr/>
        </p:nvSpPr>
        <p:spPr>
          <a:xfrm>
            <a:off x="376625" y="2429207"/>
            <a:ext cx="3618900" cy="9012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97" name="Google Shape;2497;p135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136"/>
          <p:cNvSpPr/>
          <p:nvPr/>
        </p:nvSpPr>
        <p:spPr>
          <a:xfrm>
            <a:off x="376625" y="2429207"/>
            <a:ext cx="3618900" cy="901243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2503" name="Google Shape;250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4" name="Google Shape;2504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5" name="Google Shape;2505;p136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6" name="Google Shape;2506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9150" y="1153225"/>
            <a:ext cx="2469124" cy="17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7" name="Google Shape;2507;p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2150" y="3075200"/>
            <a:ext cx="2346125" cy="15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8" name="Google Shape;2508;p136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136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510" name="Google Shape;2510;p136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  <p:sp>
        <p:nvSpPr>
          <p:cNvPr id="2511" name="Google Shape;2511;p136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137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137"/>
          <p:cNvSpPr txBox="1">
            <a:spLocks noGrp="1"/>
          </p:cNvSpPr>
          <p:nvPr>
            <p:ph type="subTitle" idx="1"/>
          </p:nvPr>
        </p:nvSpPr>
        <p:spPr>
          <a:xfrm>
            <a:off x="0" y="19437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</a:rPr>
              <a:t>Fin</a:t>
            </a:r>
            <a:endParaRPr sz="3000" b="1"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</p:txBody>
      </p:sp>
      <p:pic>
        <p:nvPicPr>
          <p:cNvPr id="2519" name="Google Shape;251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0" name="Google Shape;2520;p13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521" name="Google Shape;2521;p1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6" name="Google Shape;2526;p137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7" name="Google Shape;2527;p137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2528" name="Google Shape;2528;p1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137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A9145E"/>
                </a:solidFill>
              </a:rPr>
              <a:t>HPML </a:t>
            </a:r>
            <a:r>
              <a:rPr lang="en-GB" sz="1000" b="1">
                <a:solidFill>
                  <a:srgbClr val="A9145E"/>
                </a:solidFill>
              </a:rPr>
              <a:t>Group 05/11/2024</a:t>
            </a:r>
            <a:endParaRPr sz="1000" b="1" dirty="0">
              <a:solidFill>
                <a:srgbClr val="A9145E"/>
              </a:solidFill>
            </a:endParaRPr>
          </a:p>
        </p:txBody>
      </p:sp>
      <p:sp>
        <p:nvSpPr>
          <p:cNvPr id="2534" name="Google Shape;2534;p137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Introduction Series</a:t>
            </a:r>
            <a:endParaRPr sz="1200" b="1">
              <a:solidFill>
                <a:srgbClr val="A9145E"/>
              </a:solidFill>
            </a:endParaRPr>
          </a:p>
        </p:txBody>
      </p:sp>
      <p:sp>
        <p:nvSpPr>
          <p:cNvPr id="2535" name="Google Shape;2535;p137"/>
          <p:cNvSpPr txBox="1"/>
          <p:nvPr/>
        </p:nvSpPr>
        <p:spPr>
          <a:xfrm>
            <a:off x="2197775" y="3075500"/>
            <a:ext cx="5042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A9145E"/>
                </a:solidFill>
              </a:rPr>
              <a:t>https://jupyter.snellius.surf.nl</a:t>
            </a:r>
            <a:r>
              <a:rPr lang="en-GB" sz="2000" b="1">
                <a:solidFill>
                  <a:srgbClr val="A9145E"/>
                </a:solidFill>
              </a:rPr>
              <a:t>/jhssrf015</a:t>
            </a:r>
            <a:endParaRPr sz="2000" b="1" dirty="0">
              <a:solidFill>
                <a:srgbClr val="A9145E"/>
              </a:solidFill>
            </a:endParaRPr>
          </a:p>
        </p:txBody>
      </p:sp>
      <p:sp>
        <p:nvSpPr>
          <p:cNvPr id="2" name="Google Shape;72;p13">
            <a:extLst>
              <a:ext uri="{FF2B5EF4-FFF2-40B4-BE49-F238E27FC236}">
                <a16:creationId xmlns:a16="http://schemas.microsoft.com/office/drawing/2014/main" id="{CD5DF17A-2B61-306F-7FAB-29179369FAD7}"/>
              </a:ext>
            </a:extLst>
          </p:cNvPr>
          <p:cNvSpPr txBox="1"/>
          <p:nvPr/>
        </p:nvSpPr>
        <p:spPr>
          <a:xfrm>
            <a:off x="152925" y="4196975"/>
            <a:ext cx="3000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>
                <a:solidFill>
                  <a:srgbClr val="A9145E"/>
                </a:solidFill>
              </a:rPr>
              <a:t>Simone van </a:t>
            </a:r>
            <a:r>
              <a:rPr lang="en-US" sz="1200" dirty="0" err="1">
                <a:solidFill>
                  <a:srgbClr val="A9145E"/>
                </a:solidFill>
              </a:rPr>
              <a:t>Bruggen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A9145E"/>
                </a:solidFill>
              </a:rPr>
              <a:t>Lars Veefkind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/>
          <p:nvPr/>
        </p:nvSpPr>
        <p:spPr>
          <a:xfrm>
            <a:off x="-59225" y="-32450"/>
            <a:ext cx="25947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6824" y="0"/>
            <a:ext cx="1737175" cy="16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5398" y="14875"/>
            <a:ext cx="2148875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4275" y="14875"/>
            <a:ext cx="2702550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5475" y="1624475"/>
            <a:ext cx="3651774" cy="183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7250" y="1624475"/>
            <a:ext cx="2956751" cy="18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35475" y="3456075"/>
            <a:ext cx="6608525" cy="16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108625" y="161800"/>
            <a:ext cx="230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lt1"/>
                </a:solidFill>
              </a:rPr>
              <a:t>What is a dog?</a:t>
            </a:r>
            <a:endParaRPr sz="2200" b="1">
              <a:solidFill>
                <a:schemeClr val="lt1"/>
              </a:solidFill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303175" y="1509750"/>
            <a:ext cx="2057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Uncountable</a:t>
            </a:r>
            <a:r>
              <a:rPr lang="en-GB">
                <a:solidFill>
                  <a:schemeClr val="lt1"/>
                </a:solidFill>
              </a:rPr>
              <a:t> features that define a dog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want an automatic way of learning these features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Driven by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1854843" y="4458781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/>
          <p:nvPr/>
        </p:nvSpPr>
        <p:spPr>
          <a:xfrm>
            <a:off x="-59225" y="-58563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Categories of Machine Learning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1039975" y="1308063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Supervised 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65" name="Google Shape;2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27"/>
          <p:cNvGrpSpPr/>
          <p:nvPr/>
        </p:nvGrpSpPr>
        <p:grpSpPr>
          <a:xfrm>
            <a:off x="1134850" y="3101252"/>
            <a:ext cx="1930738" cy="1622200"/>
            <a:chOff x="207500" y="1843240"/>
            <a:chExt cx="3500250" cy="2940900"/>
          </a:xfrm>
        </p:grpSpPr>
        <p:cxnSp>
          <p:nvCxnSpPr>
            <p:cNvPr id="267" name="Google Shape;267;p2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8" name="Google Shape;268;p2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8" name="Google Shape;288;p2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89" name="Google Shape;28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91" name="Google Shape;291;p27"/>
          <p:cNvCxnSpPr/>
          <p:nvPr/>
        </p:nvCxnSpPr>
        <p:spPr>
          <a:xfrm rot="10800000" flipH="1">
            <a:off x="1962074" y="2979753"/>
            <a:ext cx="621300" cy="15447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27"/>
          <p:cNvSpPr txBox="1"/>
          <p:nvPr/>
        </p:nvSpPr>
        <p:spPr>
          <a:xfrm>
            <a:off x="4036125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Unsupervised 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293" name="Google Shape;293;p27"/>
          <p:cNvSpPr txBox="1"/>
          <p:nvPr/>
        </p:nvSpPr>
        <p:spPr>
          <a:xfrm>
            <a:off x="6694350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Reinforcement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grpSp>
        <p:nvGrpSpPr>
          <p:cNvPr id="294" name="Google Shape;294;p27"/>
          <p:cNvGrpSpPr/>
          <p:nvPr/>
        </p:nvGrpSpPr>
        <p:grpSpPr>
          <a:xfrm>
            <a:off x="3810775" y="3083000"/>
            <a:ext cx="2034000" cy="1658702"/>
            <a:chOff x="3830225" y="2571750"/>
            <a:chExt cx="2034000" cy="1658702"/>
          </a:xfrm>
        </p:grpSpPr>
        <p:grpSp>
          <p:nvGrpSpPr>
            <p:cNvPr id="295" name="Google Shape;295;p27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296" name="Google Shape;296;p27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7" name="Google Shape;297;p27"/>
              <p:cNvSpPr/>
              <p:nvPr/>
            </p:nvSpPr>
            <p:spPr>
              <a:xfrm>
                <a:off x="946666" y="208605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1137734" y="227712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7"/>
              <p:cNvSpPr/>
              <p:nvPr/>
            </p:nvSpPr>
            <p:spPr>
              <a:xfrm>
                <a:off x="846180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7"/>
              <p:cNvSpPr/>
              <p:nvPr/>
            </p:nvSpPr>
            <p:spPr>
              <a:xfrm>
                <a:off x="1037248" y="284813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7"/>
              <p:cNvSpPr/>
              <p:nvPr/>
            </p:nvSpPr>
            <p:spPr>
              <a:xfrm>
                <a:off x="1228379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7"/>
              <p:cNvSpPr/>
              <p:nvPr/>
            </p:nvSpPr>
            <p:spPr>
              <a:xfrm>
                <a:off x="846180" y="345628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7"/>
              <p:cNvSpPr/>
              <p:nvPr/>
            </p:nvSpPr>
            <p:spPr>
              <a:xfrm>
                <a:off x="1756637" y="318707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7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7"/>
              <p:cNvSpPr/>
              <p:nvPr/>
            </p:nvSpPr>
            <p:spPr>
              <a:xfrm>
                <a:off x="2435593" y="385703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7"/>
              <p:cNvSpPr/>
              <p:nvPr/>
            </p:nvSpPr>
            <p:spPr>
              <a:xfrm>
                <a:off x="262666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7"/>
              <p:cNvSpPr/>
              <p:nvPr/>
            </p:nvSpPr>
            <p:spPr>
              <a:xfrm>
                <a:off x="3123513" y="381346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7"/>
              <p:cNvSpPr/>
              <p:nvPr/>
            </p:nvSpPr>
            <p:spPr>
              <a:xfrm>
                <a:off x="3503455" y="3546926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7"/>
              <p:cNvSpPr/>
              <p:nvPr/>
            </p:nvSpPr>
            <p:spPr>
              <a:xfrm>
                <a:off x="2783408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7"/>
              <p:cNvSpPr/>
              <p:nvPr/>
            </p:nvSpPr>
            <p:spPr>
              <a:xfrm>
                <a:off x="1947705" y="337814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7"/>
              <p:cNvSpPr/>
              <p:nvPr/>
            </p:nvSpPr>
            <p:spPr>
              <a:xfrm>
                <a:off x="1806002" y="2483360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7"/>
              <p:cNvSpPr/>
              <p:nvPr/>
            </p:nvSpPr>
            <p:spPr>
              <a:xfrm>
                <a:off x="1538394" y="2037662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7"/>
              <p:cNvSpPr/>
              <p:nvPr/>
            </p:nvSpPr>
            <p:spPr>
              <a:xfrm>
                <a:off x="2817729" y="4239169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7"/>
              <p:cNvSpPr/>
              <p:nvPr/>
            </p:nvSpPr>
            <p:spPr>
              <a:xfrm>
                <a:off x="2136391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7"/>
              <p:cNvSpPr/>
              <p:nvPr/>
            </p:nvSpPr>
            <p:spPr>
              <a:xfrm>
                <a:off x="341281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7"/>
              <p:cNvSpPr/>
              <p:nvPr/>
            </p:nvSpPr>
            <p:spPr>
              <a:xfrm>
                <a:off x="3279759" y="2848131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7" name="Google Shape;317;p27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318" name="Google Shape;318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0" name="Google Shape;320;p27"/>
            <p:cNvSpPr/>
            <p:nvPr/>
          </p:nvSpPr>
          <p:spPr>
            <a:xfrm>
              <a:off x="4036125" y="2571750"/>
              <a:ext cx="1020000" cy="1020000"/>
            </a:xfrm>
            <a:prstGeom prst="ellipse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4844225" y="3054425"/>
              <a:ext cx="1020000" cy="1020000"/>
            </a:xfrm>
            <a:prstGeom prst="ellipse">
              <a:avLst/>
            </a:prstGeom>
            <a:noFill/>
            <a:ln w="952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2" name="Google Shape;32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6550" y="2816550"/>
            <a:ext cx="2206400" cy="170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7"/>
          <p:cNvSpPr txBox="1"/>
          <p:nvPr/>
        </p:nvSpPr>
        <p:spPr>
          <a:xfrm>
            <a:off x="1060825" y="1900725"/>
            <a:ext cx="2867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Learn from labels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Regression, Classification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36505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Detect Patterns in the data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Clustering, Dimensionality Reduction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59497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C0D4C"/>
                </a:solidFill>
              </a:rPr>
              <a:t>01.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8C0D4C"/>
              </a:solidFill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3586375" y="911788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C0D4C"/>
                </a:solidFill>
              </a:rPr>
              <a:t>02.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8C0D4C"/>
              </a:solidFill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630142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C0D4C"/>
                </a:solidFill>
              </a:rPr>
              <a:t>03.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8C0D4C"/>
              </a:solidFill>
            </a:endParaRPr>
          </a:p>
        </p:txBody>
      </p:sp>
      <p:sp>
        <p:nvSpPr>
          <p:cNvPr id="328" name="Google Shape;328;p27"/>
          <p:cNvSpPr txBox="1"/>
          <p:nvPr/>
        </p:nvSpPr>
        <p:spPr>
          <a:xfrm>
            <a:off x="65187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/>
              <a:t>Learn from the environment</a:t>
            </a:r>
            <a:endParaRPr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73763"/>
                </a:solidFill>
              </a:rPr>
              <a:t>Control, gaming</a:t>
            </a:r>
            <a:endParaRPr sz="1200" dirty="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Networks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45" name="Google Shape;245;p26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46" name="Google Shape;246;p26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26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52" name="Google Shape;252;p26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5" name="Google Shape;2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Biological Neuron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35" name="Google Shape;3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1525" y="257500"/>
            <a:ext cx="2169225" cy="29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550" y="2232925"/>
            <a:ext cx="4807439" cy="27581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8"/>
          <p:cNvSpPr/>
          <p:nvPr/>
        </p:nvSpPr>
        <p:spPr>
          <a:xfrm>
            <a:off x="465700" y="1001732"/>
            <a:ext cx="3363900" cy="10383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505150" y="1049125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 neuron inhibits or excites a signal picked up from its receivers 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Only fires if a threshold is reached and is connected to thousands of others.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" name="Google Shape;350;p29">
            <a:extLst>
              <a:ext uri="{FF2B5EF4-FFF2-40B4-BE49-F238E27FC236}">
                <a16:creationId xmlns:a16="http://schemas.microsoft.com/office/drawing/2014/main" id="{C66E2F70-6E49-5365-0256-4121FADB016E}"/>
              </a:ext>
            </a:extLst>
          </p:cNvPr>
          <p:cNvSpPr/>
          <p:nvPr/>
        </p:nvSpPr>
        <p:spPr>
          <a:xfrm>
            <a:off x="3936075" y="1001725"/>
            <a:ext cx="1265700" cy="10314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51;p29">
            <a:extLst>
              <a:ext uri="{FF2B5EF4-FFF2-40B4-BE49-F238E27FC236}">
                <a16:creationId xmlns:a16="http://schemas.microsoft.com/office/drawing/2014/main" id="{90983C64-7DE5-CD08-B1C2-5AB2D7195F1F}"/>
              </a:ext>
            </a:extLst>
          </p:cNvPr>
          <p:cNvSpPr txBox="1"/>
          <p:nvPr/>
        </p:nvSpPr>
        <p:spPr>
          <a:xfrm>
            <a:off x="3974925" y="1029150"/>
            <a:ext cx="1188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Humans have around 80 billion neurons and trillions of connections</a:t>
            </a:r>
            <a:endParaRPr sz="11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90" name="Google Shape;390;p3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91" name="Google Shape;3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1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08" name="Google Shape;408;p3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60;p30">
            <a:extLst>
              <a:ext uri="{FF2B5EF4-FFF2-40B4-BE49-F238E27FC236}">
                <a16:creationId xmlns:a16="http://schemas.microsoft.com/office/drawing/2014/main" id="{FBFD607B-A668-3C66-1442-305B4D2F2E41}"/>
              </a:ext>
            </a:extLst>
          </p:cNvPr>
          <p:cNvGrpSpPr/>
          <p:nvPr/>
        </p:nvGrpSpPr>
        <p:grpSpPr>
          <a:xfrm>
            <a:off x="3890291" y="1634686"/>
            <a:ext cx="3195103" cy="2401537"/>
            <a:chOff x="4754950" y="1923350"/>
            <a:chExt cx="663890" cy="499000"/>
          </a:xfrm>
        </p:grpSpPr>
        <p:sp>
          <p:nvSpPr>
            <p:cNvPr id="3" name="Google Shape;361;p30">
              <a:extLst>
                <a:ext uri="{FF2B5EF4-FFF2-40B4-BE49-F238E27FC236}">
                  <a16:creationId xmlns:a16="http://schemas.microsoft.com/office/drawing/2014/main" id="{2C22DA0B-4B82-EB37-2581-FA1C47DA4D6A}"/>
                </a:ext>
              </a:extLst>
            </p:cNvPr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62;p30">
              <a:extLst>
                <a:ext uri="{FF2B5EF4-FFF2-40B4-BE49-F238E27FC236}">
                  <a16:creationId xmlns:a16="http://schemas.microsoft.com/office/drawing/2014/main" id="{D4D8176A-FA69-697D-D3ED-A772A8D9B0AA}"/>
                </a:ext>
              </a:extLst>
            </p:cNvPr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3;p30">
              <a:extLst>
                <a:ext uri="{FF2B5EF4-FFF2-40B4-BE49-F238E27FC236}">
                  <a16:creationId xmlns:a16="http://schemas.microsoft.com/office/drawing/2014/main" id="{514E2F37-E0BD-0041-3FF5-F49D97D7D703}"/>
                </a:ext>
              </a:extLst>
            </p:cNvPr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4;p30">
              <a:extLst>
                <a:ext uri="{FF2B5EF4-FFF2-40B4-BE49-F238E27FC236}">
                  <a16:creationId xmlns:a16="http://schemas.microsoft.com/office/drawing/2014/main" id="{96ABC90A-CEDC-1F44-C0AB-85909C777256}"/>
                </a:ext>
              </a:extLst>
            </p:cNvPr>
            <p:cNvSpPr/>
            <p:nvPr/>
          </p:nvSpPr>
          <p:spPr>
            <a:xfrm>
              <a:off x="5072803" y="2010969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5;p30">
              <a:extLst>
                <a:ext uri="{FF2B5EF4-FFF2-40B4-BE49-F238E27FC236}">
                  <a16:creationId xmlns:a16="http://schemas.microsoft.com/office/drawing/2014/main" id="{C8C0C70C-52F7-C8A1-56A7-21FB87C38201}"/>
                </a:ext>
              </a:extLst>
            </p:cNvPr>
            <p:cNvSpPr/>
            <p:nvPr/>
          </p:nvSpPr>
          <p:spPr>
            <a:xfrm>
              <a:off x="5072803" y="2229591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6;p30">
              <a:extLst>
                <a:ext uri="{FF2B5EF4-FFF2-40B4-BE49-F238E27FC236}">
                  <a16:creationId xmlns:a16="http://schemas.microsoft.com/office/drawing/2014/main" id="{A210098F-6CD9-1520-DBAE-D5DB735F87EF}"/>
                </a:ext>
              </a:extLst>
            </p:cNvPr>
            <p:cNvSpPr/>
            <p:nvPr/>
          </p:nvSpPr>
          <p:spPr>
            <a:xfrm>
              <a:off x="5280075" y="2104433"/>
              <a:ext cx="138765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" name="Google Shape;367;p30">
              <a:extLst>
                <a:ext uri="{FF2B5EF4-FFF2-40B4-BE49-F238E27FC236}">
                  <a16:creationId xmlns:a16="http://schemas.microsoft.com/office/drawing/2014/main" id="{3144DF22-6D73-7DD6-56BF-4A83A5A1631A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4890850" y="1991300"/>
              <a:ext cx="181953" cy="8761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68;p30">
              <a:extLst>
                <a:ext uri="{FF2B5EF4-FFF2-40B4-BE49-F238E27FC236}">
                  <a16:creationId xmlns:a16="http://schemas.microsoft.com/office/drawing/2014/main" id="{B5365E51-D1E1-B58D-E9B8-57D7C2646316}"/>
                </a:ext>
              </a:extLst>
            </p:cNvPr>
            <p:cNvCxnSpPr>
              <a:stCxn id="4" idx="6"/>
              <a:endCxn id="6" idx="2"/>
            </p:cNvCxnSpPr>
            <p:nvPr/>
          </p:nvCxnSpPr>
          <p:spPr>
            <a:xfrm flipV="1">
              <a:off x="4890850" y="2078919"/>
              <a:ext cx="181953" cy="9393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369;p30">
              <a:extLst>
                <a:ext uri="{FF2B5EF4-FFF2-40B4-BE49-F238E27FC236}">
                  <a16:creationId xmlns:a16="http://schemas.microsoft.com/office/drawing/2014/main" id="{807196DF-446E-C02A-64D9-D173D7B5083A}"/>
                </a:ext>
              </a:extLst>
            </p:cNvPr>
            <p:cNvCxnSpPr>
              <a:stCxn id="5" idx="6"/>
              <a:endCxn id="7" idx="2"/>
            </p:cNvCxnSpPr>
            <p:nvPr/>
          </p:nvCxnSpPr>
          <p:spPr>
            <a:xfrm flipV="1">
              <a:off x="4890850" y="2297541"/>
              <a:ext cx="181953" cy="5685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370;p30">
              <a:extLst>
                <a:ext uri="{FF2B5EF4-FFF2-40B4-BE49-F238E27FC236}">
                  <a16:creationId xmlns:a16="http://schemas.microsoft.com/office/drawing/2014/main" id="{8BC50B21-96FA-4DE6-4F88-224AB923DD8B}"/>
                </a:ext>
              </a:extLst>
            </p:cNvPr>
            <p:cNvCxnSpPr>
              <a:stCxn id="7" idx="2"/>
              <a:endCxn id="4" idx="6"/>
            </p:cNvCxnSpPr>
            <p:nvPr/>
          </p:nvCxnSpPr>
          <p:spPr>
            <a:xfrm flipH="1" flipV="1">
              <a:off x="4890850" y="2172850"/>
              <a:ext cx="181953" cy="12469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371;p30">
              <a:extLst>
                <a:ext uri="{FF2B5EF4-FFF2-40B4-BE49-F238E27FC236}">
                  <a16:creationId xmlns:a16="http://schemas.microsoft.com/office/drawing/2014/main" id="{2E3559A6-6EF5-EFE1-40BE-BCD9DD8CE6C1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5208703" y="2172383"/>
              <a:ext cx="71372" cy="125158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72;p30">
              <a:extLst>
                <a:ext uri="{FF2B5EF4-FFF2-40B4-BE49-F238E27FC236}">
                  <a16:creationId xmlns:a16="http://schemas.microsoft.com/office/drawing/2014/main" id="{37E3E552-2B50-61C8-B9AC-89B806479050}"/>
                </a:ext>
              </a:extLst>
            </p:cNvPr>
            <p:cNvCxnSpPr>
              <a:cxnSpLocks/>
              <a:stCxn id="8" idx="2"/>
              <a:endCxn id="6" idx="6"/>
            </p:cNvCxnSpPr>
            <p:nvPr/>
          </p:nvCxnSpPr>
          <p:spPr>
            <a:xfrm flipH="1" flipV="1">
              <a:off x="5208703" y="2078919"/>
              <a:ext cx="71372" cy="93464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5" name="Google Shape;373;p30">
            <a:extLst>
              <a:ext uri="{FF2B5EF4-FFF2-40B4-BE49-F238E27FC236}">
                <a16:creationId xmlns:a16="http://schemas.microsoft.com/office/drawing/2014/main" id="{52C218D5-BA17-B83F-3E74-75E6470523F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377;p30">
            <a:extLst>
              <a:ext uri="{FF2B5EF4-FFF2-40B4-BE49-F238E27FC236}">
                <a16:creationId xmlns:a16="http://schemas.microsoft.com/office/drawing/2014/main" id="{A76D734F-20F2-1725-0046-C565D0DD8200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4544337" y="2383393"/>
            <a:ext cx="875685" cy="1325807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378;p30">
            <a:extLst>
              <a:ext uri="{FF2B5EF4-FFF2-40B4-BE49-F238E27FC236}">
                <a16:creationId xmlns:a16="http://schemas.microsoft.com/office/drawing/2014/main" id="{9EDB0D8C-E5C1-21CC-590F-3DC18235988E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4544337" y="1961709"/>
            <a:ext cx="875685" cy="1473846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Google Shape;379;p30">
            <a:extLst>
              <a:ext uri="{FF2B5EF4-FFF2-40B4-BE49-F238E27FC236}">
                <a16:creationId xmlns:a16="http://schemas.microsoft.com/office/drawing/2014/main" id="{3340B3F1-A2EF-8310-8663-576B6F27FD3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80;p30">
            <a:extLst>
              <a:ext uri="{FF2B5EF4-FFF2-40B4-BE49-F238E27FC236}">
                <a16:creationId xmlns:a16="http://schemas.microsoft.com/office/drawing/2014/main" id="{D4B7E462-458D-D1C1-1E77-6FCC84AC44F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82;p30">
            <a:extLst>
              <a:ext uri="{FF2B5EF4-FFF2-40B4-BE49-F238E27FC236}">
                <a16:creationId xmlns:a16="http://schemas.microsoft.com/office/drawing/2014/main" id="{20D7362C-3A35-FE79-7CEE-212D5B5AB16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E498FD-E6E9-8084-9D49-63139FC7EA05}"/>
                  </a:ext>
                </a:extLst>
              </p:cNvPr>
              <p:cNvSpPr txBox="1"/>
              <p:nvPr/>
            </p:nvSpPr>
            <p:spPr>
              <a:xfrm>
                <a:off x="5583593" y="1727970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E498FD-E6E9-8084-9D49-63139FC7E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93" y="1727970"/>
                <a:ext cx="32690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2324AE-DF16-5010-2594-3A874F40683B}"/>
                  </a:ext>
                </a:extLst>
              </p:cNvPr>
              <p:cNvSpPr txBox="1"/>
              <p:nvPr/>
            </p:nvSpPr>
            <p:spPr>
              <a:xfrm>
                <a:off x="5583592" y="3763530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2324AE-DF16-5010-2594-3A874F406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92" y="3763530"/>
                <a:ext cx="32690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3BA700-47D4-9D13-A02A-98EBCA79DA03}"/>
                  </a:ext>
                </a:extLst>
              </p:cNvPr>
              <p:cNvSpPr txBox="1"/>
              <p:nvPr/>
            </p:nvSpPr>
            <p:spPr>
              <a:xfrm>
                <a:off x="4784399" y="187877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3BA700-47D4-9D13-A02A-98EBCA79D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99" y="1878778"/>
                <a:ext cx="326903" cy="307777"/>
              </a:xfrm>
              <a:prstGeom prst="rect">
                <a:avLst/>
              </a:prstGeom>
              <a:blipFill>
                <a:blip r:embed="rId10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8237BC-ECF5-A819-8D8A-0348E7E9D58B}"/>
                  </a:ext>
                </a:extLst>
              </p:cNvPr>
              <p:cNvSpPr txBox="1"/>
              <p:nvPr/>
            </p:nvSpPr>
            <p:spPr>
              <a:xfrm>
                <a:off x="4494023" y="2134843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8237BC-ECF5-A819-8D8A-0348E7E9D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023" y="2134843"/>
                <a:ext cx="326903" cy="307777"/>
              </a:xfrm>
              <a:prstGeom prst="rect">
                <a:avLst/>
              </a:prstGeom>
              <a:blipFill>
                <a:blip r:embed="rId11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C3E3AF6-A8C7-E7B0-C984-9C2DC14E583F}"/>
                  </a:ext>
                </a:extLst>
              </p:cNvPr>
              <p:cNvSpPr txBox="1"/>
              <p:nvPr/>
            </p:nvSpPr>
            <p:spPr>
              <a:xfrm>
                <a:off x="4323518" y="309156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C3E3AF6-A8C7-E7B0-C984-9C2DC14E5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518" y="3091568"/>
                <a:ext cx="326903" cy="307777"/>
              </a:xfrm>
              <a:prstGeom prst="rect">
                <a:avLst/>
              </a:prstGeom>
              <a:blipFill>
                <a:blip r:embed="rId12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E162AC-2111-D398-4BB7-F8F97B081D6E}"/>
                  </a:ext>
                </a:extLst>
              </p:cNvPr>
              <p:cNvSpPr txBox="1"/>
              <p:nvPr/>
            </p:nvSpPr>
            <p:spPr>
              <a:xfrm>
                <a:off x="4665338" y="3564934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E162AC-2111-D398-4BB7-F8F97B081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338" y="3564934"/>
                <a:ext cx="326903" cy="307777"/>
              </a:xfrm>
              <a:prstGeom prst="rect">
                <a:avLst/>
              </a:prstGeom>
              <a:blipFill>
                <a:blip r:embed="rId13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554;p35">
                <a:extLst>
                  <a:ext uri="{FF2B5EF4-FFF2-40B4-BE49-F238E27FC236}">
                    <a16:creationId xmlns:a16="http://schemas.microsoft.com/office/drawing/2014/main" id="{327FC147-C888-8767-AA12-012068768CAD}"/>
                  </a:ext>
                </a:extLst>
              </p:cNvPr>
              <p:cNvSpPr txBox="1"/>
              <p:nvPr/>
            </p:nvSpPr>
            <p:spPr>
              <a:xfrm>
                <a:off x="301200" y="1913163"/>
                <a:ext cx="2297400" cy="938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Inputs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Learnable Weights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1524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</a:pPr>
                <a:endParaRPr lang="en-GB" sz="1200" dirty="0"/>
              </a:p>
            </p:txBody>
          </p:sp>
        </mc:Choice>
        <mc:Fallback>
          <p:sp>
            <p:nvSpPr>
              <p:cNvPr id="30" name="Google Shape;554;p35">
                <a:extLst>
                  <a:ext uri="{FF2B5EF4-FFF2-40B4-BE49-F238E27FC236}">
                    <a16:creationId xmlns:a16="http://schemas.microsoft.com/office/drawing/2014/main" id="{327FC147-C888-8767-AA12-012068768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00" y="1913163"/>
                <a:ext cx="2297400" cy="9381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24" name="Google Shape;424;p3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25" name="Google Shape;4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2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42" name="Google Shape;442;p3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2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p:grpSp>
        <p:nvGrpSpPr>
          <p:cNvPr id="2" name="Google Shape;360;p30">
            <a:extLst>
              <a:ext uri="{FF2B5EF4-FFF2-40B4-BE49-F238E27FC236}">
                <a16:creationId xmlns:a16="http://schemas.microsoft.com/office/drawing/2014/main" id="{FBECDC49-D020-5167-E5CD-3907E30620E2}"/>
              </a:ext>
            </a:extLst>
          </p:cNvPr>
          <p:cNvGrpSpPr/>
          <p:nvPr/>
        </p:nvGrpSpPr>
        <p:grpSpPr>
          <a:xfrm>
            <a:off x="3890291" y="1634686"/>
            <a:ext cx="3195103" cy="2401537"/>
            <a:chOff x="4754950" y="1923350"/>
            <a:chExt cx="663890" cy="499000"/>
          </a:xfrm>
        </p:grpSpPr>
        <p:sp>
          <p:nvSpPr>
            <p:cNvPr id="3" name="Google Shape;361;p30">
              <a:extLst>
                <a:ext uri="{FF2B5EF4-FFF2-40B4-BE49-F238E27FC236}">
                  <a16:creationId xmlns:a16="http://schemas.microsoft.com/office/drawing/2014/main" id="{E82FCA5F-686E-A1CE-2D39-298AE64FCCD9}"/>
                </a:ext>
              </a:extLst>
            </p:cNvPr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62;p30">
              <a:extLst>
                <a:ext uri="{FF2B5EF4-FFF2-40B4-BE49-F238E27FC236}">
                  <a16:creationId xmlns:a16="http://schemas.microsoft.com/office/drawing/2014/main" id="{8D59F8FB-6755-9137-CE6F-85803C8990B2}"/>
                </a:ext>
              </a:extLst>
            </p:cNvPr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3;p30">
              <a:extLst>
                <a:ext uri="{FF2B5EF4-FFF2-40B4-BE49-F238E27FC236}">
                  <a16:creationId xmlns:a16="http://schemas.microsoft.com/office/drawing/2014/main" id="{2C896212-2260-0E37-F2C2-254DFA6D1CD6}"/>
                </a:ext>
              </a:extLst>
            </p:cNvPr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4;p30">
              <a:extLst>
                <a:ext uri="{FF2B5EF4-FFF2-40B4-BE49-F238E27FC236}">
                  <a16:creationId xmlns:a16="http://schemas.microsoft.com/office/drawing/2014/main" id="{61393211-1833-7CA4-EE72-170E5F4442C3}"/>
                </a:ext>
              </a:extLst>
            </p:cNvPr>
            <p:cNvSpPr/>
            <p:nvPr/>
          </p:nvSpPr>
          <p:spPr>
            <a:xfrm>
              <a:off x="5072803" y="2010969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5;p30">
              <a:extLst>
                <a:ext uri="{FF2B5EF4-FFF2-40B4-BE49-F238E27FC236}">
                  <a16:creationId xmlns:a16="http://schemas.microsoft.com/office/drawing/2014/main" id="{7CF6562B-951F-0FB4-8183-3842DD9073A1}"/>
                </a:ext>
              </a:extLst>
            </p:cNvPr>
            <p:cNvSpPr/>
            <p:nvPr/>
          </p:nvSpPr>
          <p:spPr>
            <a:xfrm>
              <a:off x="5072803" y="2229591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6;p30">
              <a:extLst>
                <a:ext uri="{FF2B5EF4-FFF2-40B4-BE49-F238E27FC236}">
                  <a16:creationId xmlns:a16="http://schemas.microsoft.com/office/drawing/2014/main" id="{B1883507-538F-710D-4F99-66AC82DC7FD8}"/>
                </a:ext>
              </a:extLst>
            </p:cNvPr>
            <p:cNvSpPr/>
            <p:nvPr/>
          </p:nvSpPr>
          <p:spPr>
            <a:xfrm>
              <a:off x="5280075" y="2104433"/>
              <a:ext cx="138765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" name="Google Shape;367;p30">
              <a:extLst>
                <a:ext uri="{FF2B5EF4-FFF2-40B4-BE49-F238E27FC236}">
                  <a16:creationId xmlns:a16="http://schemas.microsoft.com/office/drawing/2014/main" id="{E010B044-9641-6A59-5887-6DA3BE2E52D1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4890850" y="1991300"/>
              <a:ext cx="181953" cy="8761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68;p30">
              <a:extLst>
                <a:ext uri="{FF2B5EF4-FFF2-40B4-BE49-F238E27FC236}">
                  <a16:creationId xmlns:a16="http://schemas.microsoft.com/office/drawing/2014/main" id="{E6860FDD-7A2E-6719-FDFD-AF288F4BF142}"/>
                </a:ext>
              </a:extLst>
            </p:cNvPr>
            <p:cNvCxnSpPr>
              <a:stCxn id="4" idx="6"/>
              <a:endCxn id="6" idx="2"/>
            </p:cNvCxnSpPr>
            <p:nvPr/>
          </p:nvCxnSpPr>
          <p:spPr>
            <a:xfrm flipV="1">
              <a:off x="4890850" y="2078919"/>
              <a:ext cx="181953" cy="9393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369;p30">
              <a:extLst>
                <a:ext uri="{FF2B5EF4-FFF2-40B4-BE49-F238E27FC236}">
                  <a16:creationId xmlns:a16="http://schemas.microsoft.com/office/drawing/2014/main" id="{89FDB96D-D01B-B9F1-09E7-E1301D3E4620}"/>
                </a:ext>
              </a:extLst>
            </p:cNvPr>
            <p:cNvCxnSpPr>
              <a:stCxn id="5" idx="6"/>
              <a:endCxn id="7" idx="2"/>
            </p:cNvCxnSpPr>
            <p:nvPr/>
          </p:nvCxnSpPr>
          <p:spPr>
            <a:xfrm flipV="1">
              <a:off x="4890850" y="2297541"/>
              <a:ext cx="181953" cy="5685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370;p30">
              <a:extLst>
                <a:ext uri="{FF2B5EF4-FFF2-40B4-BE49-F238E27FC236}">
                  <a16:creationId xmlns:a16="http://schemas.microsoft.com/office/drawing/2014/main" id="{E7433D8D-D08F-AE0C-531A-F9EB78E71C13}"/>
                </a:ext>
              </a:extLst>
            </p:cNvPr>
            <p:cNvCxnSpPr>
              <a:stCxn id="7" idx="2"/>
              <a:endCxn id="4" idx="6"/>
            </p:cNvCxnSpPr>
            <p:nvPr/>
          </p:nvCxnSpPr>
          <p:spPr>
            <a:xfrm flipH="1" flipV="1">
              <a:off x="4890850" y="2172850"/>
              <a:ext cx="181953" cy="12469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371;p30">
              <a:extLst>
                <a:ext uri="{FF2B5EF4-FFF2-40B4-BE49-F238E27FC236}">
                  <a16:creationId xmlns:a16="http://schemas.microsoft.com/office/drawing/2014/main" id="{D33537F8-004C-1BC3-AA61-C78358595C79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5208703" y="2172383"/>
              <a:ext cx="71372" cy="125158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72;p30">
              <a:extLst>
                <a:ext uri="{FF2B5EF4-FFF2-40B4-BE49-F238E27FC236}">
                  <a16:creationId xmlns:a16="http://schemas.microsoft.com/office/drawing/2014/main" id="{E69D41C3-56C6-608D-CED8-12D535A73FBF}"/>
                </a:ext>
              </a:extLst>
            </p:cNvPr>
            <p:cNvCxnSpPr>
              <a:cxnSpLocks/>
              <a:stCxn id="8" idx="2"/>
              <a:endCxn id="6" idx="6"/>
            </p:cNvCxnSpPr>
            <p:nvPr/>
          </p:nvCxnSpPr>
          <p:spPr>
            <a:xfrm flipH="1" flipV="1">
              <a:off x="5208703" y="2078919"/>
              <a:ext cx="71372" cy="93464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5" name="Google Shape;373;p30">
            <a:extLst>
              <a:ext uri="{FF2B5EF4-FFF2-40B4-BE49-F238E27FC236}">
                <a16:creationId xmlns:a16="http://schemas.microsoft.com/office/drawing/2014/main" id="{67F42CC7-AFC0-9270-DCC2-CF6F1CE422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377;p30">
            <a:extLst>
              <a:ext uri="{FF2B5EF4-FFF2-40B4-BE49-F238E27FC236}">
                <a16:creationId xmlns:a16="http://schemas.microsoft.com/office/drawing/2014/main" id="{7C14F243-8EBF-43F3-550C-9394918585D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4544337" y="2383393"/>
            <a:ext cx="875685" cy="1325807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378;p30">
            <a:extLst>
              <a:ext uri="{FF2B5EF4-FFF2-40B4-BE49-F238E27FC236}">
                <a16:creationId xmlns:a16="http://schemas.microsoft.com/office/drawing/2014/main" id="{D1460379-A36B-CD8E-0AE7-FE9282D64580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4544337" y="1961709"/>
            <a:ext cx="875685" cy="1473846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Google Shape;379;p30">
            <a:extLst>
              <a:ext uri="{FF2B5EF4-FFF2-40B4-BE49-F238E27FC236}">
                <a16:creationId xmlns:a16="http://schemas.microsoft.com/office/drawing/2014/main" id="{6683F722-9E30-E3E4-B0E3-76BA52CC40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80;p30">
            <a:extLst>
              <a:ext uri="{FF2B5EF4-FFF2-40B4-BE49-F238E27FC236}">
                <a16:creationId xmlns:a16="http://schemas.microsoft.com/office/drawing/2014/main" id="{C7CCA187-4F86-EC98-AEE9-FC500C36758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82;p30">
            <a:extLst>
              <a:ext uri="{FF2B5EF4-FFF2-40B4-BE49-F238E27FC236}">
                <a16:creationId xmlns:a16="http://schemas.microsoft.com/office/drawing/2014/main" id="{01C0C53B-ACE9-BF06-46FB-40A028FF6B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10D705-65AB-5678-C7BA-4ACD98E33EDF}"/>
                  </a:ext>
                </a:extLst>
              </p:cNvPr>
              <p:cNvSpPr txBox="1"/>
              <p:nvPr/>
            </p:nvSpPr>
            <p:spPr>
              <a:xfrm>
                <a:off x="5583593" y="1727970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10D705-65AB-5678-C7BA-4ACD98E33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93" y="1727970"/>
                <a:ext cx="32690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96A116-EBB9-7BE3-87A7-B4C6FB862CED}"/>
                  </a:ext>
                </a:extLst>
              </p:cNvPr>
              <p:cNvSpPr txBox="1"/>
              <p:nvPr/>
            </p:nvSpPr>
            <p:spPr>
              <a:xfrm>
                <a:off x="5583592" y="3763530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96A116-EBB9-7BE3-87A7-B4C6FB862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92" y="3763530"/>
                <a:ext cx="32690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25DA05-422E-0DD7-A5D7-BC694471DB3D}"/>
                  </a:ext>
                </a:extLst>
              </p:cNvPr>
              <p:cNvSpPr txBox="1"/>
              <p:nvPr/>
            </p:nvSpPr>
            <p:spPr>
              <a:xfrm>
                <a:off x="4784399" y="187877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25DA05-422E-0DD7-A5D7-BC694471D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99" y="1878778"/>
                <a:ext cx="326903" cy="307777"/>
              </a:xfrm>
              <a:prstGeom prst="rect">
                <a:avLst/>
              </a:prstGeom>
              <a:blipFill>
                <a:blip r:embed="rId10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4144F6-888C-5580-AE76-A007B2F628D8}"/>
                  </a:ext>
                </a:extLst>
              </p:cNvPr>
              <p:cNvSpPr txBox="1"/>
              <p:nvPr/>
            </p:nvSpPr>
            <p:spPr>
              <a:xfrm>
                <a:off x="4494023" y="2134843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4144F6-888C-5580-AE76-A007B2F62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023" y="2134843"/>
                <a:ext cx="326903" cy="307777"/>
              </a:xfrm>
              <a:prstGeom prst="rect">
                <a:avLst/>
              </a:prstGeom>
              <a:blipFill>
                <a:blip r:embed="rId11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6FA4A6-ADF4-093F-C3E1-CA7185B14FDB}"/>
                  </a:ext>
                </a:extLst>
              </p:cNvPr>
              <p:cNvSpPr txBox="1"/>
              <p:nvPr/>
            </p:nvSpPr>
            <p:spPr>
              <a:xfrm>
                <a:off x="4323518" y="309156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6FA4A6-ADF4-093F-C3E1-CA7185B14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518" y="3091568"/>
                <a:ext cx="326903" cy="307777"/>
              </a:xfrm>
              <a:prstGeom prst="rect">
                <a:avLst/>
              </a:prstGeom>
              <a:blipFill>
                <a:blip r:embed="rId12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998790-0E01-3AC5-87F9-42122C568FC5}"/>
                  </a:ext>
                </a:extLst>
              </p:cNvPr>
              <p:cNvSpPr txBox="1"/>
              <p:nvPr/>
            </p:nvSpPr>
            <p:spPr>
              <a:xfrm>
                <a:off x="4665338" y="3564934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998790-0E01-3AC5-87F9-42122C568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338" y="3564934"/>
                <a:ext cx="326903" cy="307777"/>
              </a:xfrm>
              <a:prstGeom prst="rect">
                <a:avLst/>
              </a:prstGeom>
              <a:blipFill>
                <a:blip r:embed="rId13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554;p35">
                <a:extLst>
                  <a:ext uri="{FF2B5EF4-FFF2-40B4-BE49-F238E27FC236}">
                    <a16:creationId xmlns:a16="http://schemas.microsoft.com/office/drawing/2014/main" id="{24D28CAD-7F4B-474F-5AAD-1B383D9D3840}"/>
                  </a:ext>
                </a:extLst>
              </p:cNvPr>
              <p:cNvSpPr txBox="1"/>
              <p:nvPr/>
            </p:nvSpPr>
            <p:spPr>
              <a:xfrm>
                <a:off x="301200" y="1913163"/>
                <a:ext cx="2297400" cy="938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Inputs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Learnable Weights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1524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</a:pPr>
                <a:endParaRPr lang="en-GB" sz="1200" dirty="0"/>
              </a:p>
            </p:txBody>
          </p:sp>
        </mc:Choice>
        <mc:Fallback>
          <p:sp>
            <p:nvSpPr>
              <p:cNvPr id="30" name="Google Shape;554;p35">
                <a:extLst>
                  <a:ext uri="{FF2B5EF4-FFF2-40B4-BE49-F238E27FC236}">
                    <a16:creationId xmlns:a16="http://schemas.microsoft.com/office/drawing/2014/main" id="{24D28CAD-7F4B-474F-5AAD-1B383D9D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00" y="1913163"/>
                <a:ext cx="2297400" cy="9381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954EF8F1-99AF-FAE7-4F9B-951E68926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>
            <a:extLst>
              <a:ext uri="{FF2B5EF4-FFF2-40B4-BE49-F238E27FC236}">
                <a16:creationId xmlns:a16="http://schemas.microsoft.com/office/drawing/2014/main" id="{5B28B725-9864-EA62-93BB-96195A3FC4E9}"/>
              </a:ext>
            </a:extLst>
          </p:cNvPr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3">
            <a:extLst>
              <a:ext uri="{FF2B5EF4-FFF2-40B4-BE49-F238E27FC236}">
                <a16:creationId xmlns:a16="http://schemas.microsoft.com/office/drawing/2014/main" id="{18379995-26F3-C580-930C-42B673188A3F}"/>
              </a:ext>
            </a:extLst>
          </p:cNvPr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3">
            <a:extLst>
              <a:ext uri="{FF2B5EF4-FFF2-40B4-BE49-F238E27FC236}">
                <a16:creationId xmlns:a16="http://schemas.microsoft.com/office/drawing/2014/main" id="{11171FA1-566F-8686-40A8-9A3F401746C8}"/>
              </a:ext>
            </a:extLst>
          </p:cNvPr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59" name="Google Shape;459;p33">
            <a:extLst>
              <a:ext uri="{FF2B5EF4-FFF2-40B4-BE49-F238E27FC236}">
                <a16:creationId xmlns:a16="http://schemas.microsoft.com/office/drawing/2014/main" id="{BF39D258-6E1C-2475-0765-B224D2736946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60" name="Google Shape;460;p33">
            <a:extLst>
              <a:ext uri="{FF2B5EF4-FFF2-40B4-BE49-F238E27FC236}">
                <a16:creationId xmlns:a16="http://schemas.microsoft.com/office/drawing/2014/main" id="{CF2432BC-34AE-4DB5-022C-831D5B5BFA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3">
            <a:extLst>
              <a:ext uri="{FF2B5EF4-FFF2-40B4-BE49-F238E27FC236}">
                <a16:creationId xmlns:a16="http://schemas.microsoft.com/office/drawing/2014/main" id="{D8A8961B-71BD-C79C-96A9-B6B304FF8887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3">
            <a:extLst>
              <a:ext uri="{FF2B5EF4-FFF2-40B4-BE49-F238E27FC236}">
                <a16:creationId xmlns:a16="http://schemas.microsoft.com/office/drawing/2014/main" id="{E26D766C-2503-1A60-3E81-84C8F5B173D0}"/>
              </a:ext>
            </a:extLst>
          </p:cNvPr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78" name="Google Shape;478;p33">
            <a:extLst>
              <a:ext uri="{FF2B5EF4-FFF2-40B4-BE49-F238E27FC236}">
                <a16:creationId xmlns:a16="http://schemas.microsoft.com/office/drawing/2014/main" id="{F3C1E817-7531-5418-F605-7D10DD20A46F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3">
            <a:extLst>
              <a:ext uri="{FF2B5EF4-FFF2-40B4-BE49-F238E27FC236}">
                <a16:creationId xmlns:a16="http://schemas.microsoft.com/office/drawing/2014/main" id="{02CA57EC-2DC8-CAAF-009E-6DEA4A00BADA}"/>
              </a:ext>
            </a:extLst>
          </p:cNvPr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p:grpSp>
        <p:nvGrpSpPr>
          <p:cNvPr id="30" name="Google Shape;360;p30">
            <a:extLst>
              <a:ext uri="{FF2B5EF4-FFF2-40B4-BE49-F238E27FC236}">
                <a16:creationId xmlns:a16="http://schemas.microsoft.com/office/drawing/2014/main" id="{3E9BDB3B-B593-35D0-95BD-A0AE0E14ACAF}"/>
              </a:ext>
            </a:extLst>
          </p:cNvPr>
          <p:cNvGrpSpPr/>
          <p:nvPr/>
        </p:nvGrpSpPr>
        <p:grpSpPr>
          <a:xfrm>
            <a:off x="3890291" y="1634686"/>
            <a:ext cx="3195103" cy="2401537"/>
            <a:chOff x="4754950" y="1923350"/>
            <a:chExt cx="663890" cy="499000"/>
          </a:xfrm>
        </p:grpSpPr>
        <p:sp>
          <p:nvSpPr>
            <p:cNvPr id="31" name="Google Shape;361;p30">
              <a:extLst>
                <a:ext uri="{FF2B5EF4-FFF2-40B4-BE49-F238E27FC236}">
                  <a16:creationId xmlns:a16="http://schemas.microsoft.com/office/drawing/2014/main" id="{D3E412A1-CE6C-6F56-58D7-BA2E96E26C41}"/>
                </a:ext>
              </a:extLst>
            </p:cNvPr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2;p30">
              <a:extLst>
                <a:ext uri="{FF2B5EF4-FFF2-40B4-BE49-F238E27FC236}">
                  <a16:creationId xmlns:a16="http://schemas.microsoft.com/office/drawing/2014/main" id="{76475985-3F35-B90A-0818-2A5C2172A877}"/>
                </a:ext>
              </a:extLst>
            </p:cNvPr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3;p30">
              <a:extLst>
                <a:ext uri="{FF2B5EF4-FFF2-40B4-BE49-F238E27FC236}">
                  <a16:creationId xmlns:a16="http://schemas.microsoft.com/office/drawing/2014/main" id="{903CF390-6B1E-CA93-B38D-926FED2E139D}"/>
                </a:ext>
              </a:extLst>
            </p:cNvPr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4;p30">
              <a:extLst>
                <a:ext uri="{FF2B5EF4-FFF2-40B4-BE49-F238E27FC236}">
                  <a16:creationId xmlns:a16="http://schemas.microsoft.com/office/drawing/2014/main" id="{84570CFD-2375-7B26-8B34-12ADE9666387}"/>
                </a:ext>
              </a:extLst>
            </p:cNvPr>
            <p:cNvSpPr/>
            <p:nvPr/>
          </p:nvSpPr>
          <p:spPr>
            <a:xfrm>
              <a:off x="5072803" y="2010969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5;p30">
              <a:extLst>
                <a:ext uri="{FF2B5EF4-FFF2-40B4-BE49-F238E27FC236}">
                  <a16:creationId xmlns:a16="http://schemas.microsoft.com/office/drawing/2014/main" id="{A8A6A4E5-7A8F-C541-C1D0-62FB84C4C3B3}"/>
                </a:ext>
              </a:extLst>
            </p:cNvPr>
            <p:cNvSpPr/>
            <p:nvPr/>
          </p:nvSpPr>
          <p:spPr>
            <a:xfrm>
              <a:off x="5072803" y="2229591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6;p30">
              <a:extLst>
                <a:ext uri="{FF2B5EF4-FFF2-40B4-BE49-F238E27FC236}">
                  <a16:creationId xmlns:a16="http://schemas.microsoft.com/office/drawing/2014/main" id="{F8B9D35F-D71F-F86B-8BDC-9853E7242D92}"/>
                </a:ext>
              </a:extLst>
            </p:cNvPr>
            <p:cNvSpPr/>
            <p:nvPr/>
          </p:nvSpPr>
          <p:spPr>
            <a:xfrm>
              <a:off x="5280075" y="2104433"/>
              <a:ext cx="138765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367;p30">
              <a:extLst>
                <a:ext uri="{FF2B5EF4-FFF2-40B4-BE49-F238E27FC236}">
                  <a16:creationId xmlns:a16="http://schemas.microsoft.com/office/drawing/2014/main" id="{1AF9EF1B-A688-218D-8504-94C6AE84B884}"/>
                </a:ext>
              </a:extLst>
            </p:cNvPr>
            <p:cNvCxnSpPr>
              <a:stCxn id="31" idx="6"/>
              <a:endCxn id="34" idx="2"/>
            </p:cNvCxnSpPr>
            <p:nvPr/>
          </p:nvCxnSpPr>
          <p:spPr>
            <a:xfrm>
              <a:off x="4890850" y="1991300"/>
              <a:ext cx="181953" cy="8761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68;p30">
              <a:extLst>
                <a:ext uri="{FF2B5EF4-FFF2-40B4-BE49-F238E27FC236}">
                  <a16:creationId xmlns:a16="http://schemas.microsoft.com/office/drawing/2014/main" id="{250E219E-E234-4A56-F3C1-694B20D63715}"/>
                </a:ext>
              </a:extLst>
            </p:cNvPr>
            <p:cNvCxnSpPr>
              <a:stCxn id="32" idx="6"/>
              <a:endCxn id="34" idx="2"/>
            </p:cNvCxnSpPr>
            <p:nvPr/>
          </p:nvCxnSpPr>
          <p:spPr>
            <a:xfrm flipV="1">
              <a:off x="4890850" y="2078919"/>
              <a:ext cx="181953" cy="9393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69;p30">
              <a:extLst>
                <a:ext uri="{FF2B5EF4-FFF2-40B4-BE49-F238E27FC236}">
                  <a16:creationId xmlns:a16="http://schemas.microsoft.com/office/drawing/2014/main" id="{4D813D42-E0C2-81DA-B385-7AA715B46E87}"/>
                </a:ext>
              </a:extLst>
            </p:cNvPr>
            <p:cNvCxnSpPr>
              <a:stCxn id="33" idx="6"/>
              <a:endCxn id="35" idx="2"/>
            </p:cNvCxnSpPr>
            <p:nvPr/>
          </p:nvCxnSpPr>
          <p:spPr>
            <a:xfrm flipV="1">
              <a:off x="4890850" y="2297541"/>
              <a:ext cx="181953" cy="5685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370;p30">
              <a:extLst>
                <a:ext uri="{FF2B5EF4-FFF2-40B4-BE49-F238E27FC236}">
                  <a16:creationId xmlns:a16="http://schemas.microsoft.com/office/drawing/2014/main" id="{A3807801-D6D0-956E-B936-C74109045AD3}"/>
                </a:ext>
              </a:extLst>
            </p:cNvPr>
            <p:cNvCxnSpPr>
              <a:stCxn id="35" idx="2"/>
              <a:endCxn id="32" idx="6"/>
            </p:cNvCxnSpPr>
            <p:nvPr/>
          </p:nvCxnSpPr>
          <p:spPr>
            <a:xfrm flipH="1" flipV="1">
              <a:off x="4890850" y="2172850"/>
              <a:ext cx="181953" cy="12469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371;p30">
              <a:extLst>
                <a:ext uri="{FF2B5EF4-FFF2-40B4-BE49-F238E27FC236}">
                  <a16:creationId xmlns:a16="http://schemas.microsoft.com/office/drawing/2014/main" id="{22D8A08C-38E2-7B14-980F-7D52884DAB47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 flipV="1">
              <a:off x="5208703" y="2172383"/>
              <a:ext cx="71372" cy="125158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372;p30">
              <a:extLst>
                <a:ext uri="{FF2B5EF4-FFF2-40B4-BE49-F238E27FC236}">
                  <a16:creationId xmlns:a16="http://schemas.microsoft.com/office/drawing/2014/main" id="{E0A943FB-8EB5-027E-FF03-3BF4653A617F}"/>
                </a:ext>
              </a:extLst>
            </p:cNvPr>
            <p:cNvCxnSpPr>
              <a:cxnSpLocks/>
              <a:stCxn id="36" idx="2"/>
              <a:endCxn id="34" idx="6"/>
            </p:cNvCxnSpPr>
            <p:nvPr/>
          </p:nvCxnSpPr>
          <p:spPr>
            <a:xfrm flipH="1" flipV="1">
              <a:off x="5208703" y="2078919"/>
              <a:ext cx="71372" cy="93464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3" name="Google Shape;373;p30">
            <a:extLst>
              <a:ext uri="{FF2B5EF4-FFF2-40B4-BE49-F238E27FC236}">
                <a16:creationId xmlns:a16="http://schemas.microsoft.com/office/drawing/2014/main" id="{B6C986E5-87DB-983B-535E-7EE6CBC0FF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377;p30">
            <a:extLst>
              <a:ext uri="{FF2B5EF4-FFF2-40B4-BE49-F238E27FC236}">
                <a16:creationId xmlns:a16="http://schemas.microsoft.com/office/drawing/2014/main" id="{0A0A9DE5-2F93-A9C8-2A33-07F570108785}"/>
              </a:ext>
            </a:extLst>
          </p:cNvPr>
          <p:cNvCxnSpPr>
            <a:stCxn id="33" idx="6"/>
            <a:endCxn id="34" idx="2"/>
          </p:cNvCxnSpPr>
          <p:nvPr/>
        </p:nvCxnSpPr>
        <p:spPr>
          <a:xfrm flipV="1">
            <a:off x="4544337" y="2383393"/>
            <a:ext cx="875685" cy="1325807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78;p30">
            <a:extLst>
              <a:ext uri="{FF2B5EF4-FFF2-40B4-BE49-F238E27FC236}">
                <a16:creationId xmlns:a16="http://schemas.microsoft.com/office/drawing/2014/main" id="{0286C75F-C6F9-AAD4-F045-AA949F96C761}"/>
              </a:ext>
            </a:extLst>
          </p:cNvPr>
          <p:cNvCxnSpPr>
            <a:stCxn id="31" idx="6"/>
            <a:endCxn id="35" idx="2"/>
          </p:cNvCxnSpPr>
          <p:nvPr/>
        </p:nvCxnSpPr>
        <p:spPr>
          <a:xfrm>
            <a:off x="4544337" y="1961709"/>
            <a:ext cx="875685" cy="1473846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" name="Google Shape;379;p30">
            <a:extLst>
              <a:ext uri="{FF2B5EF4-FFF2-40B4-BE49-F238E27FC236}">
                <a16:creationId xmlns:a16="http://schemas.microsoft.com/office/drawing/2014/main" id="{0F4491C0-E810-A94F-681A-F875EF5E747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80;p30">
            <a:extLst>
              <a:ext uri="{FF2B5EF4-FFF2-40B4-BE49-F238E27FC236}">
                <a16:creationId xmlns:a16="http://schemas.microsoft.com/office/drawing/2014/main" id="{787017B1-DCD9-CB6A-D968-54BBB3D0103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382;p30">
            <a:extLst>
              <a:ext uri="{FF2B5EF4-FFF2-40B4-BE49-F238E27FC236}">
                <a16:creationId xmlns:a16="http://schemas.microsoft.com/office/drawing/2014/main" id="{1EB998DA-F35D-F544-841B-068C2AB1261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0FD708-4F7D-CADE-5D5C-A9102D730782}"/>
                  </a:ext>
                </a:extLst>
              </p:cNvPr>
              <p:cNvSpPr txBox="1"/>
              <p:nvPr/>
            </p:nvSpPr>
            <p:spPr>
              <a:xfrm>
                <a:off x="5583593" y="1727970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0FD708-4F7D-CADE-5D5C-A9102D730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93" y="1727970"/>
                <a:ext cx="32690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77E65C4-878A-F2EC-9BC2-0E62E23114D4}"/>
                  </a:ext>
                </a:extLst>
              </p:cNvPr>
              <p:cNvSpPr txBox="1"/>
              <p:nvPr/>
            </p:nvSpPr>
            <p:spPr>
              <a:xfrm>
                <a:off x="5583592" y="3763530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77E65C4-878A-F2EC-9BC2-0E62E231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92" y="3763530"/>
                <a:ext cx="32690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0501BEC-51D7-70F9-4195-70B0F16E97FA}"/>
                  </a:ext>
                </a:extLst>
              </p:cNvPr>
              <p:cNvSpPr txBox="1"/>
              <p:nvPr/>
            </p:nvSpPr>
            <p:spPr>
              <a:xfrm>
                <a:off x="4784399" y="187877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0501BEC-51D7-70F9-4195-70B0F16E9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99" y="1878778"/>
                <a:ext cx="326903" cy="307777"/>
              </a:xfrm>
              <a:prstGeom prst="rect">
                <a:avLst/>
              </a:prstGeom>
              <a:blipFill>
                <a:blip r:embed="rId10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2B8040-74D6-08FF-56EB-6124325487FF}"/>
                  </a:ext>
                </a:extLst>
              </p:cNvPr>
              <p:cNvSpPr txBox="1"/>
              <p:nvPr/>
            </p:nvSpPr>
            <p:spPr>
              <a:xfrm>
                <a:off x="4494023" y="2134843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2B8040-74D6-08FF-56EB-612432548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023" y="2134843"/>
                <a:ext cx="326903" cy="307777"/>
              </a:xfrm>
              <a:prstGeom prst="rect">
                <a:avLst/>
              </a:prstGeom>
              <a:blipFill>
                <a:blip r:embed="rId11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EBF86C2-2727-9F98-3728-94503511711F}"/>
                  </a:ext>
                </a:extLst>
              </p:cNvPr>
              <p:cNvSpPr txBox="1"/>
              <p:nvPr/>
            </p:nvSpPr>
            <p:spPr>
              <a:xfrm>
                <a:off x="4323518" y="309156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EBF86C2-2727-9F98-3728-945035117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518" y="3091568"/>
                <a:ext cx="326903" cy="307777"/>
              </a:xfrm>
              <a:prstGeom prst="rect">
                <a:avLst/>
              </a:prstGeom>
              <a:blipFill>
                <a:blip r:embed="rId12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AD4F4B-62CA-556D-6BC2-6234D449E813}"/>
                  </a:ext>
                </a:extLst>
              </p:cNvPr>
              <p:cNvSpPr txBox="1"/>
              <p:nvPr/>
            </p:nvSpPr>
            <p:spPr>
              <a:xfrm>
                <a:off x="4665338" y="3564934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AD4F4B-62CA-556D-6BC2-6234D449E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338" y="3564934"/>
                <a:ext cx="326903" cy="307777"/>
              </a:xfrm>
              <a:prstGeom prst="rect">
                <a:avLst/>
              </a:prstGeom>
              <a:blipFill>
                <a:blip r:embed="rId13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C300850-27A7-2A61-7E9B-FB10B2168304}"/>
                  </a:ext>
                </a:extLst>
              </p:cNvPr>
              <p:cNvSpPr txBox="1"/>
              <p:nvPr/>
            </p:nvSpPr>
            <p:spPr>
              <a:xfrm>
                <a:off x="4327323" y="4233637"/>
                <a:ext cx="1862489" cy="693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C300850-27A7-2A61-7E9B-FB10B2168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323" y="4233637"/>
                <a:ext cx="1862489" cy="693588"/>
              </a:xfrm>
              <a:prstGeom prst="rect">
                <a:avLst/>
              </a:prstGeom>
              <a:blipFill>
                <a:blip r:embed="rId14"/>
                <a:stretch>
                  <a:fillRect t="-94545" b="-15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554;p35">
                <a:extLst>
                  <a:ext uri="{FF2B5EF4-FFF2-40B4-BE49-F238E27FC236}">
                    <a16:creationId xmlns:a16="http://schemas.microsoft.com/office/drawing/2014/main" id="{5DA73D69-A97D-435E-CA05-24033BFEFA2A}"/>
                  </a:ext>
                </a:extLst>
              </p:cNvPr>
              <p:cNvSpPr txBox="1"/>
              <p:nvPr/>
            </p:nvSpPr>
            <p:spPr>
              <a:xfrm>
                <a:off x="301200" y="1913163"/>
                <a:ext cx="2297400" cy="938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Inputs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Learnable Weights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1524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</a:pPr>
                <a:endParaRPr lang="en-GB" sz="1200" dirty="0"/>
              </a:p>
            </p:txBody>
          </p:sp>
        </mc:Choice>
        <mc:Fallback>
          <p:sp>
            <p:nvSpPr>
              <p:cNvPr id="3" name="Google Shape;554;p35">
                <a:extLst>
                  <a:ext uri="{FF2B5EF4-FFF2-40B4-BE49-F238E27FC236}">
                    <a16:creationId xmlns:a16="http://schemas.microsoft.com/office/drawing/2014/main" id="{5DA73D69-A97D-435E-CA05-24033BFEF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00" y="1913163"/>
                <a:ext cx="2297400" cy="9381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062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59" name="Google Shape;459;p3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60" name="Google Shape;4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3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78" name="Google Shape;478;p3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3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Use a (deep) neural network to </a:t>
            </a:r>
            <a:r>
              <a:rPr lang="en-GB" sz="1100" b="1" dirty="0"/>
              <a:t>approximate</a:t>
            </a:r>
            <a:r>
              <a:rPr lang="en-GB" sz="1100" dirty="0"/>
              <a:t> an unknown </a:t>
            </a:r>
            <a:r>
              <a:rPr lang="en-GB" sz="1100" b="1" dirty="0"/>
              <a:t>function</a:t>
            </a:r>
            <a:endParaRPr sz="1100" b="1" dirty="0"/>
          </a:p>
        </p:txBody>
      </p:sp>
      <p:grpSp>
        <p:nvGrpSpPr>
          <p:cNvPr id="30" name="Google Shape;360;p30">
            <a:extLst>
              <a:ext uri="{FF2B5EF4-FFF2-40B4-BE49-F238E27FC236}">
                <a16:creationId xmlns:a16="http://schemas.microsoft.com/office/drawing/2014/main" id="{477C8EB5-D126-E9C7-3EBC-3BD223066289}"/>
              </a:ext>
            </a:extLst>
          </p:cNvPr>
          <p:cNvGrpSpPr/>
          <p:nvPr/>
        </p:nvGrpSpPr>
        <p:grpSpPr>
          <a:xfrm>
            <a:off x="3534222" y="889785"/>
            <a:ext cx="3195103" cy="2401537"/>
            <a:chOff x="4754950" y="1923350"/>
            <a:chExt cx="663890" cy="499000"/>
          </a:xfrm>
        </p:grpSpPr>
        <p:sp>
          <p:nvSpPr>
            <p:cNvPr id="31" name="Google Shape;361;p30">
              <a:extLst>
                <a:ext uri="{FF2B5EF4-FFF2-40B4-BE49-F238E27FC236}">
                  <a16:creationId xmlns:a16="http://schemas.microsoft.com/office/drawing/2014/main" id="{69E3A151-D619-3A22-6546-FDDCDA8E4C1B}"/>
                </a:ext>
              </a:extLst>
            </p:cNvPr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2;p30">
              <a:extLst>
                <a:ext uri="{FF2B5EF4-FFF2-40B4-BE49-F238E27FC236}">
                  <a16:creationId xmlns:a16="http://schemas.microsoft.com/office/drawing/2014/main" id="{80B15FB8-9886-0203-F10B-EFBD057DA940}"/>
                </a:ext>
              </a:extLst>
            </p:cNvPr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3;p30">
              <a:extLst>
                <a:ext uri="{FF2B5EF4-FFF2-40B4-BE49-F238E27FC236}">
                  <a16:creationId xmlns:a16="http://schemas.microsoft.com/office/drawing/2014/main" id="{E19A9232-E7F8-041B-5EBE-2E5AC44D0790}"/>
                </a:ext>
              </a:extLst>
            </p:cNvPr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4;p30">
              <a:extLst>
                <a:ext uri="{FF2B5EF4-FFF2-40B4-BE49-F238E27FC236}">
                  <a16:creationId xmlns:a16="http://schemas.microsoft.com/office/drawing/2014/main" id="{EB5073AF-55EB-030A-BEF0-FE2CA6D51361}"/>
                </a:ext>
              </a:extLst>
            </p:cNvPr>
            <p:cNvSpPr/>
            <p:nvPr/>
          </p:nvSpPr>
          <p:spPr>
            <a:xfrm>
              <a:off x="5072803" y="2010969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5;p30">
              <a:extLst>
                <a:ext uri="{FF2B5EF4-FFF2-40B4-BE49-F238E27FC236}">
                  <a16:creationId xmlns:a16="http://schemas.microsoft.com/office/drawing/2014/main" id="{7A31858B-3F58-6194-3FF4-3D575518E643}"/>
                </a:ext>
              </a:extLst>
            </p:cNvPr>
            <p:cNvSpPr/>
            <p:nvPr/>
          </p:nvSpPr>
          <p:spPr>
            <a:xfrm>
              <a:off x="5072803" y="2229591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6;p30">
              <a:extLst>
                <a:ext uri="{FF2B5EF4-FFF2-40B4-BE49-F238E27FC236}">
                  <a16:creationId xmlns:a16="http://schemas.microsoft.com/office/drawing/2014/main" id="{88EDA813-9D1F-D33B-9E22-3B51AF5E6EA9}"/>
                </a:ext>
              </a:extLst>
            </p:cNvPr>
            <p:cNvSpPr/>
            <p:nvPr/>
          </p:nvSpPr>
          <p:spPr>
            <a:xfrm>
              <a:off x="5280075" y="2104433"/>
              <a:ext cx="138765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367;p30">
              <a:extLst>
                <a:ext uri="{FF2B5EF4-FFF2-40B4-BE49-F238E27FC236}">
                  <a16:creationId xmlns:a16="http://schemas.microsoft.com/office/drawing/2014/main" id="{5094D160-E614-1A5D-3055-77CF6359CC9B}"/>
                </a:ext>
              </a:extLst>
            </p:cNvPr>
            <p:cNvCxnSpPr>
              <a:stCxn id="31" idx="6"/>
              <a:endCxn id="34" idx="2"/>
            </p:cNvCxnSpPr>
            <p:nvPr/>
          </p:nvCxnSpPr>
          <p:spPr>
            <a:xfrm>
              <a:off x="4890850" y="1991300"/>
              <a:ext cx="181953" cy="8761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68;p30">
              <a:extLst>
                <a:ext uri="{FF2B5EF4-FFF2-40B4-BE49-F238E27FC236}">
                  <a16:creationId xmlns:a16="http://schemas.microsoft.com/office/drawing/2014/main" id="{79F1ECB3-3EAD-6336-8D65-4EFAE8D56B87}"/>
                </a:ext>
              </a:extLst>
            </p:cNvPr>
            <p:cNvCxnSpPr>
              <a:stCxn id="32" idx="6"/>
              <a:endCxn id="34" idx="2"/>
            </p:cNvCxnSpPr>
            <p:nvPr/>
          </p:nvCxnSpPr>
          <p:spPr>
            <a:xfrm flipV="1">
              <a:off x="4890850" y="2078919"/>
              <a:ext cx="181953" cy="9393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69;p30">
              <a:extLst>
                <a:ext uri="{FF2B5EF4-FFF2-40B4-BE49-F238E27FC236}">
                  <a16:creationId xmlns:a16="http://schemas.microsoft.com/office/drawing/2014/main" id="{2D2B5A20-D923-427A-DCA0-31DF942E55ED}"/>
                </a:ext>
              </a:extLst>
            </p:cNvPr>
            <p:cNvCxnSpPr>
              <a:stCxn id="33" idx="6"/>
              <a:endCxn id="35" idx="2"/>
            </p:cNvCxnSpPr>
            <p:nvPr/>
          </p:nvCxnSpPr>
          <p:spPr>
            <a:xfrm flipV="1">
              <a:off x="4890850" y="2297541"/>
              <a:ext cx="181953" cy="5685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370;p30">
              <a:extLst>
                <a:ext uri="{FF2B5EF4-FFF2-40B4-BE49-F238E27FC236}">
                  <a16:creationId xmlns:a16="http://schemas.microsoft.com/office/drawing/2014/main" id="{9A1A5D27-BAFA-6D44-6BBE-2B09FC3D6FE3}"/>
                </a:ext>
              </a:extLst>
            </p:cNvPr>
            <p:cNvCxnSpPr>
              <a:stCxn id="35" idx="2"/>
              <a:endCxn id="32" idx="6"/>
            </p:cNvCxnSpPr>
            <p:nvPr/>
          </p:nvCxnSpPr>
          <p:spPr>
            <a:xfrm flipH="1" flipV="1">
              <a:off x="4890850" y="2172850"/>
              <a:ext cx="181953" cy="12469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371;p30">
              <a:extLst>
                <a:ext uri="{FF2B5EF4-FFF2-40B4-BE49-F238E27FC236}">
                  <a16:creationId xmlns:a16="http://schemas.microsoft.com/office/drawing/2014/main" id="{0BADBA2C-E07D-3B65-5DC4-094510AB998C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 flipV="1">
              <a:off x="5208703" y="2172383"/>
              <a:ext cx="71372" cy="125158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372;p30">
              <a:extLst>
                <a:ext uri="{FF2B5EF4-FFF2-40B4-BE49-F238E27FC236}">
                  <a16:creationId xmlns:a16="http://schemas.microsoft.com/office/drawing/2014/main" id="{F6C220D4-A55F-597D-C158-4DDC0A9BF2BA}"/>
                </a:ext>
              </a:extLst>
            </p:cNvPr>
            <p:cNvCxnSpPr>
              <a:cxnSpLocks/>
              <a:stCxn id="36" idx="2"/>
              <a:endCxn id="34" idx="6"/>
            </p:cNvCxnSpPr>
            <p:nvPr/>
          </p:nvCxnSpPr>
          <p:spPr>
            <a:xfrm flipH="1" flipV="1">
              <a:off x="5208703" y="2078919"/>
              <a:ext cx="71372" cy="93464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3" name="Google Shape;373;p30">
            <a:extLst>
              <a:ext uri="{FF2B5EF4-FFF2-40B4-BE49-F238E27FC236}">
                <a16:creationId xmlns:a16="http://schemas.microsoft.com/office/drawing/2014/main" id="{97DBD115-A400-1DAF-C1C1-32659F52A43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3756" y="1917696"/>
            <a:ext cx="179750" cy="34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377;p30">
            <a:extLst>
              <a:ext uri="{FF2B5EF4-FFF2-40B4-BE49-F238E27FC236}">
                <a16:creationId xmlns:a16="http://schemas.microsoft.com/office/drawing/2014/main" id="{579F1B1D-D972-5BE8-16D8-EABDC9363956}"/>
              </a:ext>
            </a:extLst>
          </p:cNvPr>
          <p:cNvCxnSpPr>
            <a:stCxn id="33" idx="6"/>
            <a:endCxn id="34" idx="2"/>
          </p:cNvCxnSpPr>
          <p:nvPr/>
        </p:nvCxnSpPr>
        <p:spPr>
          <a:xfrm flipV="1">
            <a:off x="4188268" y="1638492"/>
            <a:ext cx="875685" cy="1325807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78;p30">
            <a:extLst>
              <a:ext uri="{FF2B5EF4-FFF2-40B4-BE49-F238E27FC236}">
                <a16:creationId xmlns:a16="http://schemas.microsoft.com/office/drawing/2014/main" id="{DC3EB005-155B-06E1-3CD0-0EDFEB4E5456}"/>
              </a:ext>
            </a:extLst>
          </p:cNvPr>
          <p:cNvCxnSpPr>
            <a:stCxn id="31" idx="6"/>
            <a:endCxn id="35" idx="2"/>
          </p:cNvCxnSpPr>
          <p:nvPr/>
        </p:nvCxnSpPr>
        <p:spPr>
          <a:xfrm>
            <a:off x="4188268" y="1216808"/>
            <a:ext cx="875685" cy="1473846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" name="Google Shape;379;p30">
            <a:extLst>
              <a:ext uri="{FF2B5EF4-FFF2-40B4-BE49-F238E27FC236}">
                <a16:creationId xmlns:a16="http://schemas.microsoft.com/office/drawing/2014/main" id="{A4F9DA4C-EE44-9C87-C0EA-6A1B7D9447E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9806" y="2031574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80;p30">
            <a:extLst>
              <a:ext uri="{FF2B5EF4-FFF2-40B4-BE49-F238E27FC236}">
                <a16:creationId xmlns:a16="http://schemas.microsoft.com/office/drawing/2014/main" id="{3DC5A964-DD99-711C-E20A-6B6EC941050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3344" y="2925437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382;p30">
            <a:extLst>
              <a:ext uri="{FF2B5EF4-FFF2-40B4-BE49-F238E27FC236}">
                <a16:creationId xmlns:a16="http://schemas.microsoft.com/office/drawing/2014/main" id="{F896C73D-7D62-6F95-84F2-95D8D7E7A2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4222" y="1099499"/>
            <a:ext cx="282350" cy="1882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B524F33-E5CB-A605-786B-8E16774E7273}"/>
                  </a:ext>
                </a:extLst>
              </p:cNvPr>
              <p:cNvSpPr txBox="1"/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B524F33-E5CB-A605-786B-8E16774E7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11F623-85F9-AF39-646B-893F20358BAB}"/>
                  </a:ext>
                </a:extLst>
              </p:cNvPr>
              <p:cNvSpPr txBox="1"/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11F623-85F9-AF39-646B-893F2035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39DC214-7CCF-33B3-C0FA-9D37ACEB28C9}"/>
                  </a:ext>
                </a:extLst>
              </p:cNvPr>
              <p:cNvSpPr txBox="1"/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39DC214-7CCF-33B3-C0FA-9D37ACEB2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blipFill>
                <a:blip r:embed="rId10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35FF80-5AC9-5329-AAFD-06CD99A4BC3B}"/>
                  </a:ext>
                </a:extLst>
              </p:cNvPr>
              <p:cNvSpPr txBox="1"/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35FF80-5AC9-5329-AAFD-06CD99A4B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blipFill>
                <a:blip r:embed="rId11"/>
                <a:stretch>
                  <a:fillRect r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BDB6D9C-AB37-2B39-90F7-81E64F1A9DF6}"/>
                  </a:ext>
                </a:extLst>
              </p:cNvPr>
              <p:cNvSpPr txBox="1"/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BDB6D9C-AB37-2B39-90F7-81E64F1A9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blipFill>
                <a:blip r:embed="rId12"/>
                <a:stretch>
                  <a:fillRect r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BD0505D-B150-248D-538D-C6DAFA9620F2}"/>
                  </a:ext>
                </a:extLst>
              </p:cNvPr>
              <p:cNvSpPr txBox="1"/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BD0505D-B150-248D-538D-C6DAFA962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blipFill>
                <a:blip r:embed="rId13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F855F48-D4E2-903E-823B-E842AFE9C3A7}"/>
                  </a:ext>
                </a:extLst>
              </p:cNvPr>
              <p:cNvSpPr txBox="1"/>
              <p:nvPr/>
            </p:nvSpPr>
            <p:spPr>
              <a:xfrm>
                <a:off x="4327323" y="4233637"/>
                <a:ext cx="1862489" cy="693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F855F48-D4E2-903E-823B-E842AFE9C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323" y="4233637"/>
                <a:ext cx="1862489" cy="693588"/>
              </a:xfrm>
              <a:prstGeom prst="rect">
                <a:avLst/>
              </a:prstGeom>
              <a:blipFill>
                <a:blip r:embed="rId14"/>
                <a:stretch>
                  <a:fillRect l="-2703" t="-94545" b="-15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Google Shape;365;p30">
            <a:extLst>
              <a:ext uri="{FF2B5EF4-FFF2-40B4-BE49-F238E27FC236}">
                <a16:creationId xmlns:a16="http://schemas.microsoft.com/office/drawing/2014/main" id="{65A8374E-0BA4-1949-1B99-558322D5397D}"/>
              </a:ext>
            </a:extLst>
          </p:cNvPr>
          <p:cNvSpPr/>
          <p:nvPr/>
        </p:nvSpPr>
        <p:spPr>
          <a:xfrm>
            <a:off x="3534222" y="3511021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48A7D3C-0E26-6CA2-D886-CEEC7AF4B4E6}"/>
                  </a:ext>
                </a:extLst>
              </p:cNvPr>
              <p:cNvSpPr txBox="1"/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48A7D3C-0E26-6CA2-D886-CEEC7AF4B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Google Shape;369;p30">
            <a:extLst>
              <a:ext uri="{FF2B5EF4-FFF2-40B4-BE49-F238E27FC236}">
                <a16:creationId xmlns:a16="http://schemas.microsoft.com/office/drawing/2014/main" id="{31410AC7-5E17-59A1-2334-FCE830A2416D}"/>
              </a:ext>
            </a:extLst>
          </p:cNvPr>
          <p:cNvCxnSpPr>
            <a:cxnSpLocks/>
            <a:stCxn id="60" idx="7"/>
            <a:endCxn id="35" idx="2"/>
          </p:cNvCxnSpPr>
          <p:nvPr/>
        </p:nvCxnSpPr>
        <p:spPr>
          <a:xfrm flipV="1">
            <a:off x="4092485" y="2690654"/>
            <a:ext cx="971468" cy="91615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369;p30">
            <a:extLst>
              <a:ext uri="{FF2B5EF4-FFF2-40B4-BE49-F238E27FC236}">
                <a16:creationId xmlns:a16="http://schemas.microsoft.com/office/drawing/2014/main" id="{A235B153-4D6C-611B-614C-5C6977866AA1}"/>
              </a:ext>
            </a:extLst>
          </p:cNvPr>
          <p:cNvCxnSpPr>
            <a:cxnSpLocks/>
            <a:stCxn id="60" idx="7"/>
            <a:endCxn id="34" idx="2"/>
          </p:cNvCxnSpPr>
          <p:nvPr/>
        </p:nvCxnSpPr>
        <p:spPr>
          <a:xfrm flipV="1">
            <a:off x="4092485" y="1638492"/>
            <a:ext cx="971468" cy="1968312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881831D8-6109-8D9C-50D0-9C48CF382450}"/>
                  </a:ext>
                </a:extLst>
              </p:cNvPr>
              <p:cNvSpPr txBox="1"/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881831D8-6109-8D9C-50D0-9C48CF382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4106C225-E105-9ACC-1275-4CAB9FC4A002}"/>
                  </a:ext>
                </a:extLst>
              </p:cNvPr>
              <p:cNvSpPr txBox="1"/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4106C225-E105-9ACC-1275-4CAB9FC4A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5" name="Google Shape;365;p30">
            <a:extLst>
              <a:ext uri="{FF2B5EF4-FFF2-40B4-BE49-F238E27FC236}">
                <a16:creationId xmlns:a16="http://schemas.microsoft.com/office/drawing/2014/main" id="{3866FB23-D050-29D3-4D79-2D50CD8F5EC3}"/>
              </a:ext>
            </a:extLst>
          </p:cNvPr>
          <p:cNvSpPr/>
          <p:nvPr/>
        </p:nvSpPr>
        <p:spPr>
          <a:xfrm>
            <a:off x="5079900" y="3475146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75" name="Google Shape;369;p30">
            <a:extLst>
              <a:ext uri="{FF2B5EF4-FFF2-40B4-BE49-F238E27FC236}">
                <a16:creationId xmlns:a16="http://schemas.microsoft.com/office/drawing/2014/main" id="{981003E4-5FC7-95E2-59AD-D81589EC76F3}"/>
              </a:ext>
            </a:extLst>
          </p:cNvPr>
          <p:cNvCxnSpPr>
            <a:cxnSpLocks/>
            <a:stCxn id="455" idx="7"/>
            <a:endCxn id="36" idx="2"/>
          </p:cNvCxnSpPr>
          <p:nvPr/>
        </p:nvCxnSpPr>
        <p:spPr>
          <a:xfrm flipV="1">
            <a:off x="5638163" y="2088306"/>
            <a:ext cx="423328" cy="1482623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077C65AD-6C3C-BB9C-A4E0-AD72FACFFA21}"/>
                  </a:ext>
                </a:extLst>
              </p:cNvPr>
              <p:cNvSpPr txBox="1"/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077C65AD-6C3C-BB9C-A4E0-AD72FACFF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3" name="Google Shape;554;p35">
                <a:extLst>
                  <a:ext uri="{FF2B5EF4-FFF2-40B4-BE49-F238E27FC236}">
                    <a16:creationId xmlns:a16="http://schemas.microsoft.com/office/drawing/2014/main" id="{7FEE6D96-4396-8491-023C-67A1BB553710}"/>
                  </a:ext>
                </a:extLst>
              </p:cNvPr>
              <p:cNvSpPr txBox="1"/>
              <p:nvPr/>
            </p:nvSpPr>
            <p:spPr>
              <a:xfrm>
                <a:off x="301200" y="1913163"/>
                <a:ext cx="2297400" cy="11228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Inputs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Learnable Weights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endParaRPr lang="en-GB" sz="1200" dirty="0"/>
              </a:p>
              <a:p>
                <a:pPr marL="457200" indent="-304800">
                  <a:buClr>
                    <a:srgbClr val="434343"/>
                  </a:buClr>
                  <a:buSzPts val="1200"/>
                  <a:buFont typeface="Arial"/>
                  <a:buChar char="●"/>
                </a:pPr>
                <a:r>
                  <a:rPr lang="en-GB" sz="1200" dirty="0"/>
                  <a:t>Learnable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</p:txBody>
          </p:sp>
        </mc:Choice>
        <mc:Fallback>
          <p:sp>
            <p:nvSpPr>
              <p:cNvPr id="493" name="Google Shape;554;p35">
                <a:extLst>
                  <a:ext uri="{FF2B5EF4-FFF2-40B4-BE49-F238E27FC236}">
                    <a16:creationId xmlns:a16="http://schemas.microsoft.com/office/drawing/2014/main" id="{7FEE6D96-4396-8491-023C-67A1BB553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00" y="1913163"/>
                <a:ext cx="2297400" cy="11228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2543693" y="298420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14"/>
          <p:cNvGrpSpPr/>
          <p:nvPr/>
        </p:nvGrpSpPr>
        <p:grpSpPr>
          <a:xfrm>
            <a:off x="666600" y="2900175"/>
            <a:ext cx="1877100" cy="1348650"/>
            <a:chOff x="-225575" y="482900"/>
            <a:chExt cx="1877100" cy="1348650"/>
          </a:xfrm>
        </p:grpSpPr>
        <p:sp>
          <p:nvSpPr>
            <p:cNvPr id="80" name="Google Shape;80;p14"/>
            <p:cNvSpPr/>
            <p:nvPr/>
          </p:nvSpPr>
          <p:spPr>
            <a:xfrm rot="10800000">
              <a:off x="-225575" y="112535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14"/>
          <p:cNvGrpSpPr/>
          <p:nvPr/>
        </p:nvGrpSpPr>
        <p:grpSpPr>
          <a:xfrm flipH="1">
            <a:off x="7474325" y="323375"/>
            <a:ext cx="1159500" cy="1132500"/>
            <a:chOff x="492025" y="482900"/>
            <a:chExt cx="1159500" cy="1132500"/>
          </a:xfrm>
        </p:grpSpPr>
        <p:sp>
          <p:nvSpPr>
            <p:cNvPr id="86" name="Google Shape;86;p14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43825" y="0"/>
            <a:ext cx="392940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>
                <a:solidFill>
                  <a:schemeClr val="lt1"/>
                </a:solidFill>
              </a:rPr>
              <a:t> Prerequisites</a:t>
            </a:r>
            <a:endParaRPr sz="3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D9D9D9"/>
              </a:solidFill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3710950" y="2136675"/>
            <a:ext cx="41244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Programming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 / Python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Statistics, Calculus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Machine Learning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Parallel Computing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5" name="Google Shape;495;p3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96" name="Google Shape;4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4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14" name="Google Shape;514;p3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4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B2DE2-E5F0-DE04-C8DE-9EDBC8645191}"/>
                  </a:ext>
                </a:extLst>
              </p:cNvPr>
              <p:cNvSpPr txBox="1"/>
              <p:nvPr/>
            </p:nvSpPr>
            <p:spPr>
              <a:xfrm>
                <a:off x="4327323" y="4233637"/>
                <a:ext cx="1862489" cy="693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B2DE2-E5F0-DE04-C8DE-9EDBC8645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323" y="4233637"/>
                <a:ext cx="1862489" cy="693588"/>
              </a:xfrm>
              <a:prstGeom prst="rect">
                <a:avLst/>
              </a:prstGeom>
              <a:blipFill>
                <a:blip r:embed="rId4"/>
                <a:stretch>
                  <a:fillRect l="-2703" t="-94545" b="-15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oogle Shape;360;p30">
            <a:extLst>
              <a:ext uri="{FF2B5EF4-FFF2-40B4-BE49-F238E27FC236}">
                <a16:creationId xmlns:a16="http://schemas.microsoft.com/office/drawing/2014/main" id="{8FFE3618-3116-8A1B-6C7D-454A216F81EE}"/>
              </a:ext>
            </a:extLst>
          </p:cNvPr>
          <p:cNvGrpSpPr/>
          <p:nvPr/>
        </p:nvGrpSpPr>
        <p:grpSpPr>
          <a:xfrm>
            <a:off x="3534222" y="889785"/>
            <a:ext cx="3195103" cy="2401537"/>
            <a:chOff x="4754950" y="1923350"/>
            <a:chExt cx="663890" cy="499000"/>
          </a:xfrm>
        </p:grpSpPr>
        <p:sp>
          <p:nvSpPr>
            <p:cNvPr id="61" name="Google Shape;361;p30">
              <a:extLst>
                <a:ext uri="{FF2B5EF4-FFF2-40B4-BE49-F238E27FC236}">
                  <a16:creationId xmlns:a16="http://schemas.microsoft.com/office/drawing/2014/main" id="{01674756-9519-3BF9-B52A-ED990934485A}"/>
                </a:ext>
              </a:extLst>
            </p:cNvPr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2;p30">
              <a:extLst>
                <a:ext uri="{FF2B5EF4-FFF2-40B4-BE49-F238E27FC236}">
                  <a16:creationId xmlns:a16="http://schemas.microsoft.com/office/drawing/2014/main" id="{A85A4286-4AC3-ECD4-AEA0-D9E4981BA222}"/>
                </a:ext>
              </a:extLst>
            </p:cNvPr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;p30">
              <a:extLst>
                <a:ext uri="{FF2B5EF4-FFF2-40B4-BE49-F238E27FC236}">
                  <a16:creationId xmlns:a16="http://schemas.microsoft.com/office/drawing/2014/main" id="{F6EE6D17-EBD1-2BA4-1EA3-9D9241797990}"/>
                </a:ext>
              </a:extLst>
            </p:cNvPr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64;p30">
              <a:extLst>
                <a:ext uri="{FF2B5EF4-FFF2-40B4-BE49-F238E27FC236}">
                  <a16:creationId xmlns:a16="http://schemas.microsoft.com/office/drawing/2014/main" id="{5D35D466-34CD-F85C-74F6-1D8D16111A74}"/>
                </a:ext>
              </a:extLst>
            </p:cNvPr>
            <p:cNvSpPr/>
            <p:nvPr/>
          </p:nvSpPr>
          <p:spPr>
            <a:xfrm>
              <a:off x="5072803" y="2010969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65;p30">
              <a:extLst>
                <a:ext uri="{FF2B5EF4-FFF2-40B4-BE49-F238E27FC236}">
                  <a16:creationId xmlns:a16="http://schemas.microsoft.com/office/drawing/2014/main" id="{A63754A8-6423-346B-8719-BA5CFD25D6DA}"/>
                </a:ext>
              </a:extLst>
            </p:cNvPr>
            <p:cNvSpPr/>
            <p:nvPr/>
          </p:nvSpPr>
          <p:spPr>
            <a:xfrm>
              <a:off x="5072803" y="2229591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366;p30">
              <a:extLst>
                <a:ext uri="{FF2B5EF4-FFF2-40B4-BE49-F238E27FC236}">
                  <a16:creationId xmlns:a16="http://schemas.microsoft.com/office/drawing/2014/main" id="{EDCEE375-154E-A05A-C4FA-172F304C4F38}"/>
                </a:ext>
              </a:extLst>
            </p:cNvPr>
            <p:cNvSpPr/>
            <p:nvPr/>
          </p:nvSpPr>
          <p:spPr>
            <a:xfrm>
              <a:off x="5280075" y="2104433"/>
              <a:ext cx="138765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1" name="Google Shape;367;p30">
              <a:extLst>
                <a:ext uri="{FF2B5EF4-FFF2-40B4-BE49-F238E27FC236}">
                  <a16:creationId xmlns:a16="http://schemas.microsoft.com/office/drawing/2014/main" id="{264B8764-26BD-997F-9E72-D1178445A943}"/>
                </a:ext>
              </a:extLst>
            </p:cNvPr>
            <p:cNvCxnSpPr>
              <a:stCxn id="61" idx="6"/>
              <a:endCxn id="448" idx="2"/>
            </p:cNvCxnSpPr>
            <p:nvPr/>
          </p:nvCxnSpPr>
          <p:spPr>
            <a:xfrm>
              <a:off x="4890850" y="1991300"/>
              <a:ext cx="181953" cy="8761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368;p30">
              <a:extLst>
                <a:ext uri="{FF2B5EF4-FFF2-40B4-BE49-F238E27FC236}">
                  <a16:creationId xmlns:a16="http://schemas.microsoft.com/office/drawing/2014/main" id="{11ACCFA0-FAFE-061C-9FBA-7860FDED8E5F}"/>
                </a:ext>
              </a:extLst>
            </p:cNvPr>
            <p:cNvCxnSpPr>
              <a:stCxn id="62" idx="6"/>
              <a:endCxn id="448" idx="2"/>
            </p:cNvCxnSpPr>
            <p:nvPr/>
          </p:nvCxnSpPr>
          <p:spPr>
            <a:xfrm flipV="1">
              <a:off x="4890850" y="2078919"/>
              <a:ext cx="181953" cy="9393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369;p30">
              <a:extLst>
                <a:ext uri="{FF2B5EF4-FFF2-40B4-BE49-F238E27FC236}">
                  <a16:creationId xmlns:a16="http://schemas.microsoft.com/office/drawing/2014/main" id="{435FA6C0-AA70-B0FD-1C12-17FDA14D0A1C}"/>
                </a:ext>
              </a:extLst>
            </p:cNvPr>
            <p:cNvCxnSpPr>
              <a:stCxn id="63" idx="6"/>
              <a:endCxn id="449" idx="2"/>
            </p:cNvCxnSpPr>
            <p:nvPr/>
          </p:nvCxnSpPr>
          <p:spPr>
            <a:xfrm flipV="1">
              <a:off x="4890850" y="2297541"/>
              <a:ext cx="181953" cy="5685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370;p30">
              <a:extLst>
                <a:ext uri="{FF2B5EF4-FFF2-40B4-BE49-F238E27FC236}">
                  <a16:creationId xmlns:a16="http://schemas.microsoft.com/office/drawing/2014/main" id="{A4438434-6280-D8A3-D8C9-008278C35930}"/>
                </a:ext>
              </a:extLst>
            </p:cNvPr>
            <p:cNvCxnSpPr>
              <a:stCxn id="449" idx="2"/>
              <a:endCxn id="62" idx="6"/>
            </p:cNvCxnSpPr>
            <p:nvPr/>
          </p:nvCxnSpPr>
          <p:spPr>
            <a:xfrm flipH="1" flipV="1">
              <a:off x="4890850" y="2172850"/>
              <a:ext cx="181953" cy="12469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Google Shape;371;p30">
              <a:extLst>
                <a:ext uri="{FF2B5EF4-FFF2-40B4-BE49-F238E27FC236}">
                  <a16:creationId xmlns:a16="http://schemas.microsoft.com/office/drawing/2014/main" id="{46E23027-24E1-4567-4864-1D0F507B8542}"/>
                </a:ext>
              </a:extLst>
            </p:cNvPr>
            <p:cNvCxnSpPr>
              <a:cxnSpLocks/>
              <a:stCxn id="449" idx="6"/>
              <a:endCxn id="450" idx="2"/>
            </p:cNvCxnSpPr>
            <p:nvPr/>
          </p:nvCxnSpPr>
          <p:spPr>
            <a:xfrm flipV="1">
              <a:off x="5208703" y="2172383"/>
              <a:ext cx="71372" cy="125158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372;p30">
              <a:extLst>
                <a:ext uri="{FF2B5EF4-FFF2-40B4-BE49-F238E27FC236}">
                  <a16:creationId xmlns:a16="http://schemas.microsoft.com/office/drawing/2014/main" id="{DAEAAFD3-4836-6532-5D0E-756F63D7E2FB}"/>
                </a:ext>
              </a:extLst>
            </p:cNvPr>
            <p:cNvCxnSpPr>
              <a:cxnSpLocks/>
              <a:stCxn id="450" idx="2"/>
              <a:endCxn id="448" idx="6"/>
            </p:cNvCxnSpPr>
            <p:nvPr/>
          </p:nvCxnSpPr>
          <p:spPr>
            <a:xfrm flipH="1" flipV="1">
              <a:off x="5208703" y="2078919"/>
              <a:ext cx="71372" cy="93464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57" name="Google Shape;373;p30">
            <a:extLst>
              <a:ext uri="{FF2B5EF4-FFF2-40B4-BE49-F238E27FC236}">
                <a16:creationId xmlns:a16="http://schemas.microsoft.com/office/drawing/2014/main" id="{9E00769F-8BB6-3EC7-E618-754B6533FD0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3756" y="1917696"/>
            <a:ext cx="179750" cy="34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377;p30">
            <a:extLst>
              <a:ext uri="{FF2B5EF4-FFF2-40B4-BE49-F238E27FC236}">
                <a16:creationId xmlns:a16="http://schemas.microsoft.com/office/drawing/2014/main" id="{3C5841C5-EC9F-5287-E858-5CEFFEC87903}"/>
              </a:ext>
            </a:extLst>
          </p:cNvPr>
          <p:cNvCxnSpPr>
            <a:stCxn id="63" idx="6"/>
            <a:endCxn id="448" idx="2"/>
          </p:cNvCxnSpPr>
          <p:nvPr/>
        </p:nvCxnSpPr>
        <p:spPr>
          <a:xfrm flipV="1">
            <a:off x="4188268" y="1638492"/>
            <a:ext cx="875685" cy="1325807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378;p30">
            <a:extLst>
              <a:ext uri="{FF2B5EF4-FFF2-40B4-BE49-F238E27FC236}">
                <a16:creationId xmlns:a16="http://schemas.microsoft.com/office/drawing/2014/main" id="{01886060-D70F-5B14-0C1E-4A960254AC67}"/>
              </a:ext>
            </a:extLst>
          </p:cNvPr>
          <p:cNvCxnSpPr>
            <a:stCxn id="61" idx="6"/>
            <a:endCxn id="449" idx="2"/>
          </p:cNvCxnSpPr>
          <p:nvPr/>
        </p:nvCxnSpPr>
        <p:spPr>
          <a:xfrm>
            <a:off x="4188268" y="1216808"/>
            <a:ext cx="875685" cy="1473846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0" name="Google Shape;379;p30">
            <a:extLst>
              <a:ext uri="{FF2B5EF4-FFF2-40B4-BE49-F238E27FC236}">
                <a16:creationId xmlns:a16="http://schemas.microsoft.com/office/drawing/2014/main" id="{F5A772A1-840A-E971-BD64-0DD085107A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9806" y="2031574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380;p30">
            <a:extLst>
              <a:ext uri="{FF2B5EF4-FFF2-40B4-BE49-F238E27FC236}">
                <a16:creationId xmlns:a16="http://schemas.microsoft.com/office/drawing/2014/main" id="{86008C19-C413-6BE1-6777-FE5F20B6DA5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3344" y="2925437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382;p30">
            <a:extLst>
              <a:ext uri="{FF2B5EF4-FFF2-40B4-BE49-F238E27FC236}">
                <a16:creationId xmlns:a16="http://schemas.microsoft.com/office/drawing/2014/main" id="{F1FDA7DF-EE78-D71D-F564-9BEE66C0EA1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4222" y="1099499"/>
            <a:ext cx="282350" cy="1882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A312060D-D29D-9C21-53C8-5EB6FEA819AF}"/>
                  </a:ext>
                </a:extLst>
              </p:cNvPr>
              <p:cNvSpPr txBox="1"/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A312060D-D29D-9C21-53C8-5EB6FEA81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8ED213EB-1DD1-A99B-FBA6-CF2CAA85D69C}"/>
                  </a:ext>
                </a:extLst>
              </p:cNvPr>
              <p:cNvSpPr txBox="1"/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8ED213EB-1DD1-A99B-FBA6-CF2CAA85D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6B7726A1-E612-59FB-4014-B7B766D50CF9}"/>
                  </a:ext>
                </a:extLst>
              </p:cNvPr>
              <p:cNvSpPr txBox="1"/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6B7726A1-E612-59FB-4014-B7B766D50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blipFill>
                <a:blip r:embed="rId11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F3DFFCF9-16A3-31C0-C292-51FF83A8A80D}"/>
                  </a:ext>
                </a:extLst>
              </p:cNvPr>
              <p:cNvSpPr txBox="1"/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F3DFFCF9-16A3-31C0-C292-51FF83A8A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blipFill>
                <a:blip r:embed="rId12"/>
                <a:stretch>
                  <a:fillRect r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38C895C6-07CB-8BB6-2371-98F1F4D7FF85}"/>
                  </a:ext>
                </a:extLst>
              </p:cNvPr>
              <p:cNvSpPr txBox="1"/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38C895C6-07CB-8BB6-2371-98F1F4D7F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blipFill>
                <a:blip r:embed="rId13"/>
                <a:stretch>
                  <a:fillRect r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E955C794-8205-57DA-54E1-755335482160}"/>
                  </a:ext>
                </a:extLst>
              </p:cNvPr>
              <p:cNvSpPr txBox="1"/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E955C794-8205-57DA-54E1-755335482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blipFill>
                <a:blip r:embed="rId14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40DA9644-CCC3-2147-CC62-1B656CAFA733}"/>
                  </a:ext>
                </a:extLst>
              </p:cNvPr>
              <p:cNvSpPr txBox="1"/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40DA9644-CCC3-2147-CC62-1B656CAFA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0" name="Google Shape;369;p30">
            <a:extLst>
              <a:ext uri="{FF2B5EF4-FFF2-40B4-BE49-F238E27FC236}">
                <a16:creationId xmlns:a16="http://schemas.microsoft.com/office/drawing/2014/main" id="{3B905279-BE1D-50C0-3FE6-A86CAE7C1494}"/>
              </a:ext>
            </a:extLst>
          </p:cNvPr>
          <p:cNvCxnSpPr>
            <a:cxnSpLocks/>
            <a:endCxn id="449" idx="2"/>
          </p:cNvCxnSpPr>
          <p:nvPr/>
        </p:nvCxnSpPr>
        <p:spPr>
          <a:xfrm flipV="1">
            <a:off x="4092485" y="2690654"/>
            <a:ext cx="971468" cy="91615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369;p30">
            <a:extLst>
              <a:ext uri="{FF2B5EF4-FFF2-40B4-BE49-F238E27FC236}">
                <a16:creationId xmlns:a16="http://schemas.microsoft.com/office/drawing/2014/main" id="{597E90F1-4124-9867-8659-5671C66DA5F3}"/>
              </a:ext>
            </a:extLst>
          </p:cNvPr>
          <p:cNvCxnSpPr>
            <a:cxnSpLocks/>
            <a:endCxn id="448" idx="2"/>
          </p:cNvCxnSpPr>
          <p:nvPr/>
        </p:nvCxnSpPr>
        <p:spPr>
          <a:xfrm flipV="1">
            <a:off x="4092485" y="1638492"/>
            <a:ext cx="971468" cy="1968312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44C46A22-3B78-2B8C-6594-80AF52691F9D}"/>
                  </a:ext>
                </a:extLst>
              </p:cNvPr>
              <p:cNvSpPr txBox="1"/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44C46A22-3B78-2B8C-6594-80AF52691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F0B64937-73AB-5E4B-C7EA-183DE253992C}"/>
                  </a:ext>
                </a:extLst>
              </p:cNvPr>
              <p:cNvSpPr txBox="1"/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F0B64937-73AB-5E4B-C7EA-183DE2539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Google Shape;365;p30">
            <a:extLst>
              <a:ext uri="{FF2B5EF4-FFF2-40B4-BE49-F238E27FC236}">
                <a16:creationId xmlns:a16="http://schemas.microsoft.com/office/drawing/2014/main" id="{F22328EE-037A-9198-4249-0369A9F9619F}"/>
              </a:ext>
            </a:extLst>
          </p:cNvPr>
          <p:cNvSpPr/>
          <p:nvPr/>
        </p:nvSpPr>
        <p:spPr>
          <a:xfrm>
            <a:off x="5079900" y="3475146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75" name="Google Shape;369;p30">
            <a:extLst>
              <a:ext uri="{FF2B5EF4-FFF2-40B4-BE49-F238E27FC236}">
                <a16:creationId xmlns:a16="http://schemas.microsoft.com/office/drawing/2014/main" id="{0F0FADBB-F638-87F5-3702-1F4EF3BE149D}"/>
              </a:ext>
            </a:extLst>
          </p:cNvPr>
          <p:cNvCxnSpPr>
            <a:cxnSpLocks/>
            <a:stCxn id="474" idx="7"/>
            <a:endCxn id="450" idx="2"/>
          </p:cNvCxnSpPr>
          <p:nvPr/>
        </p:nvCxnSpPr>
        <p:spPr>
          <a:xfrm flipV="1">
            <a:off x="5638163" y="2088306"/>
            <a:ext cx="423328" cy="1482623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CE9A6D2D-0C47-29A9-0039-1C9FF3BF0245}"/>
                  </a:ext>
                </a:extLst>
              </p:cNvPr>
              <p:cNvSpPr txBox="1"/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CE9A6D2D-0C47-29A9-0039-1C9FF3BF0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7" name="Google Shape;365;p30">
            <a:extLst>
              <a:ext uri="{FF2B5EF4-FFF2-40B4-BE49-F238E27FC236}">
                <a16:creationId xmlns:a16="http://schemas.microsoft.com/office/drawing/2014/main" id="{4891E754-9C10-584A-1BEB-73716AF2A0E0}"/>
              </a:ext>
            </a:extLst>
          </p:cNvPr>
          <p:cNvSpPr/>
          <p:nvPr/>
        </p:nvSpPr>
        <p:spPr>
          <a:xfrm>
            <a:off x="3534222" y="3511021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964BBEE1-E270-419A-AC28-409232002A85}"/>
                  </a:ext>
                </a:extLst>
              </p:cNvPr>
              <p:cNvSpPr txBox="1"/>
              <p:nvPr/>
            </p:nvSpPr>
            <p:spPr>
              <a:xfrm>
                <a:off x="6367111" y="4292867"/>
                <a:ext cx="1512144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964BBEE1-E270-419A-AC28-409232002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11" y="4292867"/>
                <a:ext cx="1512144" cy="353302"/>
              </a:xfrm>
              <a:prstGeom prst="rect">
                <a:avLst/>
              </a:prstGeom>
              <a:blipFill>
                <a:blip r:embed="rId19"/>
                <a:stretch>
                  <a:fillRect l="-3333" t="-17241" r="-5833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0" name="Google Shape;554;p35">
                <a:extLst>
                  <a:ext uri="{FF2B5EF4-FFF2-40B4-BE49-F238E27FC236}">
                    <a16:creationId xmlns:a16="http://schemas.microsoft.com/office/drawing/2014/main" id="{18D3D37E-1563-7E51-9EEE-D3D8D39A7989}"/>
                  </a:ext>
                </a:extLst>
              </p:cNvPr>
              <p:cNvSpPr txBox="1"/>
              <p:nvPr/>
            </p:nvSpPr>
            <p:spPr>
              <a:xfrm>
                <a:off x="301200" y="1913163"/>
                <a:ext cx="2297400" cy="1492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Inputs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Learnable Weights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endParaRPr lang="en-GB" sz="1200" dirty="0"/>
              </a:p>
              <a:p>
                <a:pPr marL="457200" indent="-304800">
                  <a:buClr>
                    <a:srgbClr val="434343"/>
                  </a:buClr>
                  <a:buSzPts val="1200"/>
                  <a:buFont typeface="Arial"/>
                  <a:buChar char="●"/>
                </a:pPr>
                <a:r>
                  <a:rPr lang="en-GB" sz="1200" dirty="0"/>
                  <a:t>Learnable Bias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Dot product</a:t>
                </a:r>
              </a:p>
            </p:txBody>
          </p:sp>
        </mc:Choice>
        <mc:Fallback>
          <p:sp>
            <p:nvSpPr>
              <p:cNvPr id="480" name="Google Shape;554;p35">
                <a:extLst>
                  <a:ext uri="{FF2B5EF4-FFF2-40B4-BE49-F238E27FC236}">
                    <a16:creationId xmlns:a16="http://schemas.microsoft.com/office/drawing/2014/main" id="{18D3D37E-1563-7E51-9EEE-D3D8D39A7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00" y="1913163"/>
                <a:ext cx="2297400" cy="149217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>
          <a:extLst>
            <a:ext uri="{FF2B5EF4-FFF2-40B4-BE49-F238E27FC236}">
              <a16:creationId xmlns:a16="http://schemas.microsoft.com/office/drawing/2014/main" id="{B1724F05-CED7-8CE6-0E58-7C2EC14D5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>
            <a:extLst>
              <a:ext uri="{FF2B5EF4-FFF2-40B4-BE49-F238E27FC236}">
                <a16:creationId xmlns:a16="http://schemas.microsoft.com/office/drawing/2014/main" id="{799B222E-52D1-7F74-7AF5-241771490C0A}"/>
              </a:ext>
            </a:extLst>
          </p:cNvPr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4">
            <a:extLst>
              <a:ext uri="{FF2B5EF4-FFF2-40B4-BE49-F238E27FC236}">
                <a16:creationId xmlns:a16="http://schemas.microsoft.com/office/drawing/2014/main" id="{977E4193-412F-AEE7-5F53-9115A5C2FC72}"/>
              </a:ext>
            </a:extLst>
          </p:cNvPr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4">
            <a:extLst>
              <a:ext uri="{FF2B5EF4-FFF2-40B4-BE49-F238E27FC236}">
                <a16:creationId xmlns:a16="http://schemas.microsoft.com/office/drawing/2014/main" id="{4FEA2A7E-78B0-AC54-2141-F8A6D4F5389B}"/>
              </a:ext>
            </a:extLst>
          </p:cNvPr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5" name="Google Shape;495;p34">
            <a:extLst>
              <a:ext uri="{FF2B5EF4-FFF2-40B4-BE49-F238E27FC236}">
                <a16:creationId xmlns:a16="http://schemas.microsoft.com/office/drawing/2014/main" id="{53F3E69B-435B-F4C5-76C6-402C1B2FAF97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96" name="Google Shape;496;p34">
            <a:extLst>
              <a:ext uri="{FF2B5EF4-FFF2-40B4-BE49-F238E27FC236}">
                <a16:creationId xmlns:a16="http://schemas.microsoft.com/office/drawing/2014/main" id="{722FF9FE-30B9-768E-11CE-FE9C3604C54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4">
            <a:extLst>
              <a:ext uri="{FF2B5EF4-FFF2-40B4-BE49-F238E27FC236}">
                <a16:creationId xmlns:a16="http://schemas.microsoft.com/office/drawing/2014/main" id="{63F9F024-6440-918C-3CCB-9B2962B2D178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4">
            <a:extLst>
              <a:ext uri="{FF2B5EF4-FFF2-40B4-BE49-F238E27FC236}">
                <a16:creationId xmlns:a16="http://schemas.microsoft.com/office/drawing/2014/main" id="{A636CC63-AF43-C567-170E-BE8CFD5803B4}"/>
              </a:ext>
            </a:extLst>
          </p:cNvPr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14" name="Google Shape;514;p34">
            <a:extLst>
              <a:ext uri="{FF2B5EF4-FFF2-40B4-BE49-F238E27FC236}">
                <a16:creationId xmlns:a16="http://schemas.microsoft.com/office/drawing/2014/main" id="{748783C9-72F3-59EB-316F-935FFEE250E1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4">
            <a:extLst>
              <a:ext uri="{FF2B5EF4-FFF2-40B4-BE49-F238E27FC236}">
                <a16:creationId xmlns:a16="http://schemas.microsoft.com/office/drawing/2014/main" id="{0D09048E-EA85-55B3-9392-AF6347366740}"/>
              </a:ext>
            </a:extLst>
          </p:cNvPr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864D80-E748-A2A7-3271-C73E57FDEA12}"/>
                  </a:ext>
                </a:extLst>
              </p:cNvPr>
              <p:cNvSpPr txBox="1"/>
              <p:nvPr/>
            </p:nvSpPr>
            <p:spPr>
              <a:xfrm>
                <a:off x="3993799" y="4189940"/>
                <a:ext cx="2312219" cy="8047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864D80-E748-A2A7-3271-C73E57FDE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799" y="4189940"/>
                <a:ext cx="2312219" cy="804772"/>
              </a:xfrm>
              <a:prstGeom prst="rect">
                <a:avLst/>
              </a:prstGeom>
              <a:blipFill>
                <a:blip r:embed="rId4"/>
                <a:stretch>
                  <a:fillRect t="-73846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oogle Shape;360;p30">
            <a:extLst>
              <a:ext uri="{FF2B5EF4-FFF2-40B4-BE49-F238E27FC236}">
                <a16:creationId xmlns:a16="http://schemas.microsoft.com/office/drawing/2014/main" id="{5343CBCF-9F50-1979-794E-C7D899AE7D3C}"/>
              </a:ext>
            </a:extLst>
          </p:cNvPr>
          <p:cNvGrpSpPr/>
          <p:nvPr/>
        </p:nvGrpSpPr>
        <p:grpSpPr>
          <a:xfrm>
            <a:off x="3534222" y="889785"/>
            <a:ext cx="3195103" cy="2401537"/>
            <a:chOff x="4754950" y="1923350"/>
            <a:chExt cx="663890" cy="499000"/>
          </a:xfrm>
        </p:grpSpPr>
        <p:sp>
          <p:nvSpPr>
            <p:cNvPr id="61" name="Google Shape;361;p30">
              <a:extLst>
                <a:ext uri="{FF2B5EF4-FFF2-40B4-BE49-F238E27FC236}">
                  <a16:creationId xmlns:a16="http://schemas.microsoft.com/office/drawing/2014/main" id="{0953129C-76AE-CE74-0DF3-66FFCDECF932}"/>
                </a:ext>
              </a:extLst>
            </p:cNvPr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2;p30">
              <a:extLst>
                <a:ext uri="{FF2B5EF4-FFF2-40B4-BE49-F238E27FC236}">
                  <a16:creationId xmlns:a16="http://schemas.microsoft.com/office/drawing/2014/main" id="{260D3022-9990-8E98-184B-E5A19BCCCCBD}"/>
                </a:ext>
              </a:extLst>
            </p:cNvPr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;p30">
              <a:extLst>
                <a:ext uri="{FF2B5EF4-FFF2-40B4-BE49-F238E27FC236}">
                  <a16:creationId xmlns:a16="http://schemas.microsoft.com/office/drawing/2014/main" id="{0393255E-3FA0-8D58-79DF-C98354B81E94}"/>
                </a:ext>
              </a:extLst>
            </p:cNvPr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64;p30">
              <a:extLst>
                <a:ext uri="{FF2B5EF4-FFF2-40B4-BE49-F238E27FC236}">
                  <a16:creationId xmlns:a16="http://schemas.microsoft.com/office/drawing/2014/main" id="{ED8D8A1B-6C9C-C96C-DEB3-2F113869A0A7}"/>
                </a:ext>
              </a:extLst>
            </p:cNvPr>
            <p:cNvSpPr/>
            <p:nvPr/>
          </p:nvSpPr>
          <p:spPr>
            <a:xfrm>
              <a:off x="5072803" y="2010969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65;p30">
              <a:extLst>
                <a:ext uri="{FF2B5EF4-FFF2-40B4-BE49-F238E27FC236}">
                  <a16:creationId xmlns:a16="http://schemas.microsoft.com/office/drawing/2014/main" id="{72BE5269-928B-E1DF-3FAE-EE7D93A90EED}"/>
                </a:ext>
              </a:extLst>
            </p:cNvPr>
            <p:cNvSpPr/>
            <p:nvPr/>
          </p:nvSpPr>
          <p:spPr>
            <a:xfrm>
              <a:off x="5072803" y="2229591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366;p30">
              <a:extLst>
                <a:ext uri="{FF2B5EF4-FFF2-40B4-BE49-F238E27FC236}">
                  <a16:creationId xmlns:a16="http://schemas.microsoft.com/office/drawing/2014/main" id="{56EF1294-B2DF-3834-B671-C1DB40929517}"/>
                </a:ext>
              </a:extLst>
            </p:cNvPr>
            <p:cNvSpPr/>
            <p:nvPr/>
          </p:nvSpPr>
          <p:spPr>
            <a:xfrm>
              <a:off x="5280075" y="2104433"/>
              <a:ext cx="138765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1" name="Google Shape;367;p30">
              <a:extLst>
                <a:ext uri="{FF2B5EF4-FFF2-40B4-BE49-F238E27FC236}">
                  <a16:creationId xmlns:a16="http://schemas.microsoft.com/office/drawing/2014/main" id="{759B9C03-AD46-31F8-7BD5-6D08155190DF}"/>
                </a:ext>
              </a:extLst>
            </p:cNvPr>
            <p:cNvCxnSpPr>
              <a:stCxn id="61" idx="6"/>
              <a:endCxn id="448" idx="2"/>
            </p:cNvCxnSpPr>
            <p:nvPr/>
          </p:nvCxnSpPr>
          <p:spPr>
            <a:xfrm>
              <a:off x="4890850" y="1991300"/>
              <a:ext cx="181953" cy="8761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368;p30">
              <a:extLst>
                <a:ext uri="{FF2B5EF4-FFF2-40B4-BE49-F238E27FC236}">
                  <a16:creationId xmlns:a16="http://schemas.microsoft.com/office/drawing/2014/main" id="{86DAC885-E181-5D73-6174-D787CF1518B1}"/>
                </a:ext>
              </a:extLst>
            </p:cNvPr>
            <p:cNvCxnSpPr>
              <a:stCxn id="62" idx="6"/>
              <a:endCxn id="448" idx="2"/>
            </p:cNvCxnSpPr>
            <p:nvPr/>
          </p:nvCxnSpPr>
          <p:spPr>
            <a:xfrm flipV="1">
              <a:off x="4890850" y="2078919"/>
              <a:ext cx="181953" cy="9393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369;p30">
              <a:extLst>
                <a:ext uri="{FF2B5EF4-FFF2-40B4-BE49-F238E27FC236}">
                  <a16:creationId xmlns:a16="http://schemas.microsoft.com/office/drawing/2014/main" id="{308BA875-AB81-4C63-07FB-73D295BE46B7}"/>
                </a:ext>
              </a:extLst>
            </p:cNvPr>
            <p:cNvCxnSpPr>
              <a:stCxn id="63" idx="6"/>
              <a:endCxn id="449" idx="2"/>
            </p:cNvCxnSpPr>
            <p:nvPr/>
          </p:nvCxnSpPr>
          <p:spPr>
            <a:xfrm flipV="1">
              <a:off x="4890850" y="2297541"/>
              <a:ext cx="181953" cy="5685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370;p30">
              <a:extLst>
                <a:ext uri="{FF2B5EF4-FFF2-40B4-BE49-F238E27FC236}">
                  <a16:creationId xmlns:a16="http://schemas.microsoft.com/office/drawing/2014/main" id="{47A41887-1789-521A-EF55-1299DF6AB791}"/>
                </a:ext>
              </a:extLst>
            </p:cNvPr>
            <p:cNvCxnSpPr>
              <a:stCxn id="449" idx="2"/>
              <a:endCxn id="62" idx="6"/>
            </p:cNvCxnSpPr>
            <p:nvPr/>
          </p:nvCxnSpPr>
          <p:spPr>
            <a:xfrm flipH="1" flipV="1">
              <a:off x="4890850" y="2172850"/>
              <a:ext cx="181953" cy="12469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Google Shape;371;p30">
              <a:extLst>
                <a:ext uri="{FF2B5EF4-FFF2-40B4-BE49-F238E27FC236}">
                  <a16:creationId xmlns:a16="http://schemas.microsoft.com/office/drawing/2014/main" id="{3014D313-7BF3-E392-E834-98C1D0478C87}"/>
                </a:ext>
              </a:extLst>
            </p:cNvPr>
            <p:cNvCxnSpPr>
              <a:cxnSpLocks/>
              <a:stCxn id="449" idx="6"/>
              <a:endCxn id="450" idx="2"/>
            </p:cNvCxnSpPr>
            <p:nvPr/>
          </p:nvCxnSpPr>
          <p:spPr>
            <a:xfrm flipV="1">
              <a:off x="5208703" y="2172383"/>
              <a:ext cx="71372" cy="125158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372;p30">
              <a:extLst>
                <a:ext uri="{FF2B5EF4-FFF2-40B4-BE49-F238E27FC236}">
                  <a16:creationId xmlns:a16="http://schemas.microsoft.com/office/drawing/2014/main" id="{4847D477-FB0F-CD84-F1B4-643B14BCD08A}"/>
                </a:ext>
              </a:extLst>
            </p:cNvPr>
            <p:cNvCxnSpPr>
              <a:cxnSpLocks/>
              <a:stCxn id="450" idx="2"/>
              <a:endCxn id="448" idx="6"/>
            </p:cNvCxnSpPr>
            <p:nvPr/>
          </p:nvCxnSpPr>
          <p:spPr>
            <a:xfrm flipH="1" flipV="1">
              <a:off x="5208703" y="2078919"/>
              <a:ext cx="71372" cy="93464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57" name="Google Shape;373;p30">
            <a:extLst>
              <a:ext uri="{FF2B5EF4-FFF2-40B4-BE49-F238E27FC236}">
                <a16:creationId xmlns:a16="http://schemas.microsoft.com/office/drawing/2014/main" id="{B86560D0-A796-4A04-DF49-20CC904C9E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3756" y="1917696"/>
            <a:ext cx="179750" cy="34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377;p30">
            <a:extLst>
              <a:ext uri="{FF2B5EF4-FFF2-40B4-BE49-F238E27FC236}">
                <a16:creationId xmlns:a16="http://schemas.microsoft.com/office/drawing/2014/main" id="{01A43E63-1619-648F-FA29-67CDAEDA4519}"/>
              </a:ext>
            </a:extLst>
          </p:cNvPr>
          <p:cNvCxnSpPr>
            <a:stCxn id="63" idx="6"/>
            <a:endCxn id="448" idx="2"/>
          </p:cNvCxnSpPr>
          <p:nvPr/>
        </p:nvCxnSpPr>
        <p:spPr>
          <a:xfrm flipV="1">
            <a:off x="4188268" y="1638492"/>
            <a:ext cx="875685" cy="1325807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378;p30">
            <a:extLst>
              <a:ext uri="{FF2B5EF4-FFF2-40B4-BE49-F238E27FC236}">
                <a16:creationId xmlns:a16="http://schemas.microsoft.com/office/drawing/2014/main" id="{A6168D18-0956-DC1A-F6BA-49D2E78E0B26}"/>
              </a:ext>
            </a:extLst>
          </p:cNvPr>
          <p:cNvCxnSpPr>
            <a:stCxn id="61" idx="6"/>
            <a:endCxn id="449" idx="2"/>
          </p:cNvCxnSpPr>
          <p:nvPr/>
        </p:nvCxnSpPr>
        <p:spPr>
          <a:xfrm>
            <a:off x="4188268" y="1216808"/>
            <a:ext cx="875685" cy="1473846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0" name="Google Shape;379;p30">
            <a:extLst>
              <a:ext uri="{FF2B5EF4-FFF2-40B4-BE49-F238E27FC236}">
                <a16:creationId xmlns:a16="http://schemas.microsoft.com/office/drawing/2014/main" id="{249318EC-C8F2-BE4F-0242-24BF522F98F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9806" y="2031574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380;p30">
            <a:extLst>
              <a:ext uri="{FF2B5EF4-FFF2-40B4-BE49-F238E27FC236}">
                <a16:creationId xmlns:a16="http://schemas.microsoft.com/office/drawing/2014/main" id="{1AED1192-C236-2642-7CCB-EC1B2AA2876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3344" y="2925437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382;p30">
            <a:extLst>
              <a:ext uri="{FF2B5EF4-FFF2-40B4-BE49-F238E27FC236}">
                <a16:creationId xmlns:a16="http://schemas.microsoft.com/office/drawing/2014/main" id="{7700D3DA-4012-6B71-A3A9-161A160A833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4222" y="1099499"/>
            <a:ext cx="282350" cy="1882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4EFFD860-1183-52C2-22B7-C1451906BF17}"/>
                  </a:ext>
                </a:extLst>
              </p:cNvPr>
              <p:cNvSpPr txBox="1"/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4EFFD860-1183-52C2-22B7-C1451906B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3211331A-0414-CF8E-9789-80CE27978FB4}"/>
                  </a:ext>
                </a:extLst>
              </p:cNvPr>
              <p:cNvSpPr txBox="1"/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3211331A-0414-CF8E-9789-80CE27978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26D9C286-BE65-EDD9-1FA8-946B745B17C3}"/>
                  </a:ext>
                </a:extLst>
              </p:cNvPr>
              <p:cNvSpPr txBox="1"/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26D9C286-BE65-EDD9-1FA8-946B745B1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blipFill>
                <a:blip r:embed="rId11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6FF6089E-F97A-29B5-4448-A059246B89D0}"/>
                  </a:ext>
                </a:extLst>
              </p:cNvPr>
              <p:cNvSpPr txBox="1"/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6FF6089E-F97A-29B5-4448-A059246B8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blipFill>
                <a:blip r:embed="rId12"/>
                <a:stretch>
                  <a:fillRect r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04B835A6-C52A-3DF7-4A24-4E126E69CBF2}"/>
                  </a:ext>
                </a:extLst>
              </p:cNvPr>
              <p:cNvSpPr txBox="1"/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04B835A6-C52A-3DF7-4A24-4E126E69C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blipFill>
                <a:blip r:embed="rId13"/>
                <a:stretch>
                  <a:fillRect r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79069C9C-414F-412F-D5BF-12B641D51068}"/>
                  </a:ext>
                </a:extLst>
              </p:cNvPr>
              <p:cNvSpPr txBox="1"/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79069C9C-414F-412F-D5BF-12B641D51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blipFill>
                <a:blip r:embed="rId14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B2C32E35-E9D8-0C73-ED8E-D69A2BBD391D}"/>
                  </a:ext>
                </a:extLst>
              </p:cNvPr>
              <p:cNvSpPr txBox="1"/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B2C32E35-E9D8-0C73-ED8E-D69A2BBD3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0" name="Google Shape;369;p30">
            <a:extLst>
              <a:ext uri="{FF2B5EF4-FFF2-40B4-BE49-F238E27FC236}">
                <a16:creationId xmlns:a16="http://schemas.microsoft.com/office/drawing/2014/main" id="{84157871-0ED6-EC05-C810-DE3D80F6EE35}"/>
              </a:ext>
            </a:extLst>
          </p:cNvPr>
          <p:cNvCxnSpPr>
            <a:cxnSpLocks/>
            <a:endCxn id="449" idx="2"/>
          </p:cNvCxnSpPr>
          <p:nvPr/>
        </p:nvCxnSpPr>
        <p:spPr>
          <a:xfrm flipV="1">
            <a:off x="4092485" y="2690654"/>
            <a:ext cx="971468" cy="91615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369;p30">
            <a:extLst>
              <a:ext uri="{FF2B5EF4-FFF2-40B4-BE49-F238E27FC236}">
                <a16:creationId xmlns:a16="http://schemas.microsoft.com/office/drawing/2014/main" id="{DE7C681D-4DE0-6125-F61E-98E978C075F9}"/>
              </a:ext>
            </a:extLst>
          </p:cNvPr>
          <p:cNvCxnSpPr>
            <a:cxnSpLocks/>
            <a:endCxn id="448" idx="2"/>
          </p:cNvCxnSpPr>
          <p:nvPr/>
        </p:nvCxnSpPr>
        <p:spPr>
          <a:xfrm flipV="1">
            <a:off x="4092485" y="1638492"/>
            <a:ext cx="971468" cy="1968312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B8C9AD67-2055-4CAA-E5FC-A572B6E9CF5B}"/>
                  </a:ext>
                </a:extLst>
              </p:cNvPr>
              <p:cNvSpPr txBox="1"/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B8C9AD67-2055-4CAA-E5FC-A572B6E9C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4ED1E20F-B60D-9314-C1F4-6902CEAA0023}"/>
                  </a:ext>
                </a:extLst>
              </p:cNvPr>
              <p:cNvSpPr txBox="1"/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4ED1E20F-B60D-9314-C1F4-6902CEAA0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Google Shape;365;p30">
            <a:extLst>
              <a:ext uri="{FF2B5EF4-FFF2-40B4-BE49-F238E27FC236}">
                <a16:creationId xmlns:a16="http://schemas.microsoft.com/office/drawing/2014/main" id="{E2D79A6E-43B7-D3C3-1DEA-7955572075F5}"/>
              </a:ext>
            </a:extLst>
          </p:cNvPr>
          <p:cNvSpPr/>
          <p:nvPr/>
        </p:nvSpPr>
        <p:spPr>
          <a:xfrm>
            <a:off x="5079900" y="3475146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75" name="Google Shape;369;p30">
            <a:extLst>
              <a:ext uri="{FF2B5EF4-FFF2-40B4-BE49-F238E27FC236}">
                <a16:creationId xmlns:a16="http://schemas.microsoft.com/office/drawing/2014/main" id="{745DC573-6773-CC1F-14E2-5B5E8D092728}"/>
              </a:ext>
            </a:extLst>
          </p:cNvPr>
          <p:cNvCxnSpPr>
            <a:cxnSpLocks/>
            <a:stCxn id="474" idx="7"/>
            <a:endCxn id="450" idx="2"/>
          </p:cNvCxnSpPr>
          <p:nvPr/>
        </p:nvCxnSpPr>
        <p:spPr>
          <a:xfrm flipV="1">
            <a:off x="5638163" y="2088306"/>
            <a:ext cx="423328" cy="1482623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C644FE81-41DF-8CFB-A68C-A3965BD2718B}"/>
                  </a:ext>
                </a:extLst>
              </p:cNvPr>
              <p:cNvSpPr txBox="1"/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C644FE81-41DF-8CFB-A68C-A3965BD27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7" name="Google Shape;365;p30">
            <a:extLst>
              <a:ext uri="{FF2B5EF4-FFF2-40B4-BE49-F238E27FC236}">
                <a16:creationId xmlns:a16="http://schemas.microsoft.com/office/drawing/2014/main" id="{C9BFD17E-5D70-32FE-40B7-56DAEFAA3B35}"/>
              </a:ext>
            </a:extLst>
          </p:cNvPr>
          <p:cNvSpPr/>
          <p:nvPr/>
        </p:nvSpPr>
        <p:spPr>
          <a:xfrm>
            <a:off x="3534222" y="3511021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530C4E3F-9FCC-3A97-4AD5-2D913D569AE1}"/>
                  </a:ext>
                </a:extLst>
              </p:cNvPr>
              <p:cNvSpPr txBox="1"/>
              <p:nvPr/>
            </p:nvSpPr>
            <p:spPr>
              <a:xfrm>
                <a:off x="6367111" y="4292867"/>
                <a:ext cx="1816203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530C4E3F-9FCC-3A97-4AD5-2D913D569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11" y="4292867"/>
                <a:ext cx="1816203" cy="353302"/>
              </a:xfrm>
              <a:prstGeom prst="rect">
                <a:avLst/>
              </a:prstGeom>
              <a:blipFill>
                <a:blip r:embed="rId19"/>
                <a:stretch>
                  <a:fillRect l="-2778" t="-17241" r="-3472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554;p35">
                <a:extLst>
                  <a:ext uri="{FF2B5EF4-FFF2-40B4-BE49-F238E27FC236}">
                    <a16:creationId xmlns:a16="http://schemas.microsoft.com/office/drawing/2014/main" id="{24089CEF-6064-50DA-9CF7-F28C643BB426}"/>
                  </a:ext>
                </a:extLst>
              </p:cNvPr>
              <p:cNvSpPr txBox="1"/>
              <p:nvPr/>
            </p:nvSpPr>
            <p:spPr>
              <a:xfrm>
                <a:off x="301200" y="1913163"/>
                <a:ext cx="2297400" cy="1861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Inputs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Learnable Weights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endParaRPr lang="en-GB" sz="1200" dirty="0"/>
              </a:p>
              <a:p>
                <a:pPr marL="457200" indent="-304800">
                  <a:buClr>
                    <a:srgbClr val="434343"/>
                  </a:buClr>
                  <a:buSzPts val="1200"/>
                  <a:buFont typeface="Arial"/>
                  <a:buChar char="●"/>
                </a:pPr>
                <a:r>
                  <a:rPr lang="en-GB" sz="1200" dirty="0"/>
                  <a:t>Learnable Bias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Dot product</a:t>
                </a: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Non-linear activation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sz="1200" dirty="0"/>
              </a:p>
            </p:txBody>
          </p:sp>
        </mc:Choice>
        <mc:Fallback>
          <p:sp>
            <p:nvSpPr>
              <p:cNvPr id="2" name="Google Shape;554;p35">
                <a:extLst>
                  <a:ext uri="{FF2B5EF4-FFF2-40B4-BE49-F238E27FC236}">
                    <a16:creationId xmlns:a16="http://schemas.microsoft.com/office/drawing/2014/main" id="{24089CEF-6064-50DA-9CF7-F28C643BB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00" y="1913163"/>
                <a:ext cx="2297400" cy="186150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595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5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32" name="Google Shape;532;p3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33" name="Google Shape;5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5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51" name="Google Shape;551;p3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4" name="Google Shape;554;p35"/>
              <p:cNvSpPr txBox="1"/>
              <p:nvPr/>
            </p:nvSpPr>
            <p:spPr>
              <a:xfrm>
                <a:off x="301200" y="1913163"/>
                <a:ext cx="2297400" cy="1861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Inputs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Learnable Weights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endParaRPr lang="en-GB" sz="1200" dirty="0"/>
              </a:p>
              <a:p>
                <a:pPr marL="457200" lvl="0" indent="-304800"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Learnable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Dot product</a:t>
                </a: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Non-linear activation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sz="1200" dirty="0"/>
              </a:p>
            </p:txBody>
          </p:sp>
        </mc:Choice>
        <mc:Fallback>
          <p:sp>
            <p:nvSpPr>
              <p:cNvPr id="554" name="Google Shape;554;p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00" y="1913163"/>
                <a:ext cx="2297400" cy="1861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0" name="Google Shape;560;p35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p:sp>
        <p:nvSpPr>
          <p:cNvPr id="561" name="Google Shape;561;p35"/>
          <p:cNvSpPr txBox="1"/>
          <p:nvPr/>
        </p:nvSpPr>
        <p:spPr>
          <a:xfrm>
            <a:off x="68025" y="3881400"/>
            <a:ext cx="2622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Easy to </a:t>
            </a:r>
            <a:r>
              <a:rPr lang="en-GB" b="1"/>
              <a:t>compose</a:t>
            </a:r>
            <a:r>
              <a:rPr lang="en-GB"/>
              <a:t> and easy to </a:t>
            </a:r>
            <a:r>
              <a:rPr lang="en-GB" b="1"/>
              <a:t>vectorize</a:t>
            </a:r>
            <a:br>
              <a:rPr lang="en-GB" b="1"/>
            </a:b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Fits current compute paradigm </a:t>
            </a:r>
            <a:endParaRPr/>
          </a:p>
        </p:txBody>
      </p:sp>
      <p:grpSp>
        <p:nvGrpSpPr>
          <p:cNvPr id="32" name="Google Shape;360;p30">
            <a:extLst>
              <a:ext uri="{FF2B5EF4-FFF2-40B4-BE49-F238E27FC236}">
                <a16:creationId xmlns:a16="http://schemas.microsoft.com/office/drawing/2014/main" id="{C20EFFCA-A88F-7CCC-23D2-274FA6F6F21E}"/>
              </a:ext>
            </a:extLst>
          </p:cNvPr>
          <p:cNvGrpSpPr/>
          <p:nvPr/>
        </p:nvGrpSpPr>
        <p:grpSpPr>
          <a:xfrm>
            <a:off x="3534222" y="889785"/>
            <a:ext cx="3195103" cy="2401537"/>
            <a:chOff x="4754950" y="1923350"/>
            <a:chExt cx="663890" cy="499000"/>
          </a:xfrm>
        </p:grpSpPr>
        <p:sp>
          <p:nvSpPr>
            <p:cNvPr id="33" name="Google Shape;361;p30">
              <a:extLst>
                <a:ext uri="{FF2B5EF4-FFF2-40B4-BE49-F238E27FC236}">
                  <a16:creationId xmlns:a16="http://schemas.microsoft.com/office/drawing/2014/main" id="{67945929-BD41-20A7-699E-D1F87BA6521E}"/>
                </a:ext>
              </a:extLst>
            </p:cNvPr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2;p30">
              <a:extLst>
                <a:ext uri="{FF2B5EF4-FFF2-40B4-BE49-F238E27FC236}">
                  <a16:creationId xmlns:a16="http://schemas.microsoft.com/office/drawing/2014/main" id="{F760E0AA-83F1-3748-6300-043009B134F0}"/>
                </a:ext>
              </a:extLst>
            </p:cNvPr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;p30">
              <a:extLst>
                <a:ext uri="{FF2B5EF4-FFF2-40B4-BE49-F238E27FC236}">
                  <a16:creationId xmlns:a16="http://schemas.microsoft.com/office/drawing/2014/main" id="{39B8EBD8-0600-3715-1AEA-182FC8E2454D}"/>
                </a:ext>
              </a:extLst>
            </p:cNvPr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4;p30">
              <a:extLst>
                <a:ext uri="{FF2B5EF4-FFF2-40B4-BE49-F238E27FC236}">
                  <a16:creationId xmlns:a16="http://schemas.microsoft.com/office/drawing/2014/main" id="{3AB4C47D-1F0B-9436-7C8D-83E965027542}"/>
                </a:ext>
              </a:extLst>
            </p:cNvPr>
            <p:cNvSpPr/>
            <p:nvPr/>
          </p:nvSpPr>
          <p:spPr>
            <a:xfrm>
              <a:off x="5072803" y="2010969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5;p30">
              <a:extLst>
                <a:ext uri="{FF2B5EF4-FFF2-40B4-BE49-F238E27FC236}">
                  <a16:creationId xmlns:a16="http://schemas.microsoft.com/office/drawing/2014/main" id="{F95FDA56-C1E0-E776-96EB-A8A92BE71DB2}"/>
                </a:ext>
              </a:extLst>
            </p:cNvPr>
            <p:cNvSpPr/>
            <p:nvPr/>
          </p:nvSpPr>
          <p:spPr>
            <a:xfrm>
              <a:off x="5072803" y="2229591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66;p30">
              <a:extLst>
                <a:ext uri="{FF2B5EF4-FFF2-40B4-BE49-F238E27FC236}">
                  <a16:creationId xmlns:a16="http://schemas.microsoft.com/office/drawing/2014/main" id="{696A1883-0970-71B8-ABF2-247277FFA2F8}"/>
                </a:ext>
              </a:extLst>
            </p:cNvPr>
            <p:cNvSpPr/>
            <p:nvPr/>
          </p:nvSpPr>
          <p:spPr>
            <a:xfrm>
              <a:off x="5280075" y="2104433"/>
              <a:ext cx="138765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" name="Google Shape;367;p30">
              <a:extLst>
                <a:ext uri="{FF2B5EF4-FFF2-40B4-BE49-F238E27FC236}">
                  <a16:creationId xmlns:a16="http://schemas.microsoft.com/office/drawing/2014/main" id="{C3645E63-945C-1FC0-CED0-B5056C27A33E}"/>
                </a:ext>
              </a:extLst>
            </p:cNvPr>
            <p:cNvCxnSpPr>
              <a:stCxn id="33" idx="6"/>
              <a:endCxn id="36" idx="2"/>
            </p:cNvCxnSpPr>
            <p:nvPr/>
          </p:nvCxnSpPr>
          <p:spPr>
            <a:xfrm>
              <a:off x="4890850" y="1991300"/>
              <a:ext cx="181953" cy="8761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368;p30">
              <a:extLst>
                <a:ext uri="{FF2B5EF4-FFF2-40B4-BE49-F238E27FC236}">
                  <a16:creationId xmlns:a16="http://schemas.microsoft.com/office/drawing/2014/main" id="{72135266-B0D6-7D95-2B86-4B4C3CE2BA2A}"/>
                </a:ext>
              </a:extLst>
            </p:cNvPr>
            <p:cNvCxnSpPr>
              <a:stCxn id="34" idx="6"/>
              <a:endCxn id="36" idx="2"/>
            </p:cNvCxnSpPr>
            <p:nvPr/>
          </p:nvCxnSpPr>
          <p:spPr>
            <a:xfrm flipV="1">
              <a:off x="4890850" y="2078919"/>
              <a:ext cx="181953" cy="9393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369;p30">
              <a:extLst>
                <a:ext uri="{FF2B5EF4-FFF2-40B4-BE49-F238E27FC236}">
                  <a16:creationId xmlns:a16="http://schemas.microsoft.com/office/drawing/2014/main" id="{5E073174-C54F-1EF0-E539-0247FCED9B51}"/>
                </a:ext>
              </a:extLst>
            </p:cNvPr>
            <p:cNvCxnSpPr>
              <a:stCxn id="35" idx="6"/>
              <a:endCxn id="37" idx="2"/>
            </p:cNvCxnSpPr>
            <p:nvPr/>
          </p:nvCxnSpPr>
          <p:spPr>
            <a:xfrm flipV="1">
              <a:off x="4890850" y="2297541"/>
              <a:ext cx="181953" cy="5685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370;p30">
              <a:extLst>
                <a:ext uri="{FF2B5EF4-FFF2-40B4-BE49-F238E27FC236}">
                  <a16:creationId xmlns:a16="http://schemas.microsoft.com/office/drawing/2014/main" id="{A60A6F38-E20F-A611-D7A5-7DFD2B2FE968}"/>
                </a:ext>
              </a:extLst>
            </p:cNvPr>
            <p:cNvCxnSpPr>
              <a:stCxn id="37" idx="2"/>
              <a:endCxn id="34" idx="6"/>
            </p:cNvCxnSpPr>
            <p:nvPr/>
          </p:nvCxnSpPr>
          <p:spPr>
            <a:xfrm flipH="1" flipV="1">
              <a:off x="4890850" y="2172850"/>
              <a:ext cx="181953" cy="12469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371;p30">
              <a:extLst>
                <a:ext uri="{FF2B5EF4-FFF2-40B4-BE49-F238E27FC236}">
                  <a16:creationId xmlns:a16="http://schemas.microsoft.com/office/drawing/2014/main" id="{26E9BA67-32DA-C0B9-5220-D952EB755FE8}"/>
                </a:ext>
              </a:extLst>
            </p:cNvPr>
            <p:cNvCxnSpPr>
              <a:cxnSpLocks/>
              <a:stCxn id="37" idx="6"/>
              <a:endCxn id="38" idx="2"/>
            </p:cNvCxnSpPr>
            <p:nvPr/>
          </p:nvCxnSpPr>
          <p:spPr>
            <a:xfrm flipV="1">
              <a:off x="5208703" y="2172383"/>
              <a:ext cx="71372" cy="125158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372;p30">
              <a:extLst>
                <a:ext uri="{FF2B5EF4-FFF2-40B4-BE49-F238E27FC236}">
                  <a16:creationId xmlns:a16="http://schemas.microsoft.com/office/drawing/2014/main" id="{6A4E122E-50CD-E821-86BD-0D438F12B899}"/>
                </a:ext>
              </a:extLst>
            </p:cNvPr>
            <p:cNvCxnSpPr>
              <a:cxnSpLocks/>
              <a:stCxn id="38" idx="2"/>
              <a:endCxn id="36" idx="6"/>
            </p:cNvCxnSpPr>
            <p:nvPr/>
          </p:nvCxnSpPr>
          <p:spPr>
            <a:xfrm flipH="1" flipV="1">
              <a:off x="5208703" y="2078919"/>
              <a:ext cx="71372" cy="93464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5" name="Google Shape;373;p30">
            <a:extLst>
              <a:ext uri="{FF2B5EF4-FFF2-40B4-BE49-F238E27FC236}">
                <a16:creationId xmlns:a16="http://schemas.microsoft.com/office/drawing/2014/main" id="{53C28C38-0774-0E5E-6A70-747A54CD890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3756" y="1917696"/>
            <a:ext cx="179750" cy="34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Google Shape;377;p30">
            <a:extLst>
              <a:ext uri="{FF2B5EF4-FFF2-40B4-BE49-F238E27FC236}">
                <a16:creationId xmlns:a16="http://schemas.microsoft.com/office/drawing/2014/main" id="{C912AAD5-2A19-7338-264B-F39178D0A2AD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 flipV="1">
            <a:off x="4188268" y="1638492"/>
            <a:ext cx="875685" cy="1325807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378;p30">
            <a:extLst>
              <a:ext uri="{FF2B5EF4-FFF2-40B4-BE49-F238E27FC236}">
                <a16:creationId xmlns:a16="http://schemas.microsoft.com/office/drawing/2014/main" id="{E100A749-22CD-F417-397D-E204BF9874C4}"/>
              </a:ext>
            </a:extLst>
          </p:cNvPr>
          <p:cNvCxnSpPr>
            <a:stCxn id="33" idx="6"/>
            <a:endCxn id="37" idx="2"/>
          </p:cNvCxnSpPr>
          <p:nvPr/>
        </p:nvCxnSpPr>
        <p:spPr>
          <a:xfrm>
            <a:off x="4188268" y="1216808"/>
            <a:ext cx="875685" cy="1473846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" name="Google Shape;379;p30">
            <a:extLst>
              <a:ext uri="{FF2B5EF4-FFF2-40B4-BE49-F238E27FC236}">
                <a16:creationId xmlns:a16="http://schemas.microsoft.com/office/drawing/2014/main" id="{8B30D561-1D78-8FA7-13AD-AEB86720D09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9806" y="2031574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80;p30">
            <a:extLst>
              <a:ext uri="{FF2B5EF4-FFF2-40B4-BE49-F238E27FC236}">
                <a16:creationId xmlns:a16="http://schemas.microsoft.com/office/drawing/2014/main" id="{93FB2EB6-E16D-1B54-1910-0C02B69A570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3344" y="2925437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2;p30">
            <a:extLst>
              <a:ext uri="{FF2B5EF4-FFF2-40B4-BE49-F238E27FC236}">
                <a16:creationId xmlns:a16="http://schemas.microsoft.com/office/drawing/2014/main" id="{0E31F66D-430F-7D9B-8E13-5BFC4C94E80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4222" y="1099499"/>
            <a:ext cx="282350" cy="1882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D659847-E91E-B807-E396-EF5B9D0AF2E4}"/>
                  </a:ext>
                </a:extLst>
              </p:cNvPr>
              <p:cNvSpPr txBox="1"/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D659847-E91E-B807-E396-EF5B9D0AF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C00FD7-C8C5-BC01-257E-357137CF9DFB}"/>
                  </a:ext>
                </a:extLst>
              </p:cNvPr>
              <p:cNvSpPr txBox="1"/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C00FD7-C8C5-BC01-257E-357137CF9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186677-971B-E9C2-5CBF-911621EA2275}"/>
                  </a:ext>
                </a:extLst>
              </p:cNvPr>
              <p:cNvSpPr txBox="1"/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186677-971B-E9C2-5CBF-911621EA2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blipFill>
                <a:blip r:embed="rId11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6B5D49-208B-91C0-100D-E6D6E069F67C}"/>
                  </a:ext>
                </a:extLst>
              </p:cNvPr>
              <p:cNvSpPr txBox="1"/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6B5D49-208B-91C0-100D-E6D6E069F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blipFill>
                <a:blip r:embed="rId12"/>
                <a:stretch>
                  <a:fillRect r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F638EE-8511-5294-ECD6-6F1A468D3CAA}"/>
                  </a:ext>
                </a:extLst>
              </p:cNvPr>
              <p:cNvSpPr txBox="1"/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F638EE-8511-5294-ECD6-6F1A468D3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blipFill>
                <a:blip r:embed="rId13"/>
                <a:stretch>
                  <a:fillRect r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1744B3A-4AF6-0F4D-C670-1E639B60C209}"/>
                  </a:ext>
                </a:extLst>
              </p:cNvPr>
              <p:cNvSpPr txBox="1"/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1744B3A-4AF6-0F4D-C670-1E639B60C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blipFill>
                <a:blip r:embed="rId14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631C354-B2CF-B7A9-3286-BC81DDF43B8B}"/>
                  </a:ext>
                </a:extLst>
              </p:cNvPr>
              <p:cNvSpPr txBox="1"/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631C354-B2CF-B7A9-3286-BC81DDF43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Google Shape;369;p30">
            <a:extLst>
              <a:ext uri="{FF2B5EF4-FFF2-40B4-BE49-F238E27FC236}">
                <a16:creationId xmlns:a16="http://schemas.microsoft.com/office/drawing/2014/main" id="{B979B72E-2C64-D36C-D76D-D30E6C9F1422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4092485" y="2690654"/>
            <a:ext cx="971468" cy="91615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369;p30">
            <a:extLst>
              <a:ext uri="{FF2B5EF4-FFF2-40B4-BE49-F238E27FC236}">
                <a16:creationId xmlns:a16="http://schemas.microsoft.com/office/drawing/2014/main" id="{FE9BE0D9-ECB6-04F1-33E3-1ABC04A81095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4092485" y="1638492"/>
            <a:ext cx="971468" cy="1968312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2A630ED-8A94-1705-B773-2E751F937276}"/>
                  </a:ext>
                </a:extLst>
              </p:cNvPr>
              <p:cNvSpPr txBox="1"/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2A630ED-8A94-1705-B773-2E751F937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1F3309-EE8E-9A8D-90BC-7B45A971C646}"/>
                  </a:ext>
                </a:extLst>
              </p:cNvPr>
              <p:cNvSpPr txBox="1"/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1F3309-EE8E-9A8D-90BC-7B45A971C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Google Shape;365;p30">
            <a:extLst>
              <a:ext uri="{FF2B5EF4-FFF2-40B4-BE49-F238E27FC236}">
                <a16:creationId xmlns:a16="http://schemas.microsoft.com/office/drawing/2014/main" id="{52F7C9F4-225A-5764-DE1C-A64913741471}"/>
              </a:ext>
            </a:extLst>
          </p:cNvPr>
          <p:cNvSpPr/>
          <p:nvPr/>
        </p:nvSpPr>
        <p:spPr>
          <a:xfrm>
            <a:off x="5079900" y="3475146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3" name="Google Shape;369;p30">
            <a:extLst>
              <a:ext uri="{FF2B5EF4-FFF2-40B4-BE49-F238E27FC236}">
                <a16:creationId xmlns:a16="http://schemas.microsoft.com/office/drawing/2014/main" id="{7229D5F0-D945-44D6-7AB8-966E3673FB41}"/>
              </a:ext>
            </a:extLst>
          </p:cNvPr>
          <p:cNvCxnSpPr>
            <a:cxnSpLocks/>
            <a:stCxn id="62" idx="7"/>
            <a:endCxn id="38" idx="2"/>
          </p:cNvCxnSpPr>
          <p:nvPr/>
        </p:nvCxnSpPr>
        <p:spPr>
          <a:xfrm flipV="1">
            <a:off x="5638163" y="2088306"/>
            <a:ext cx="423328" cy="1482623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2" name="TextBox 511">
                <a:extLst>
                  <a:ext uri="{FF2B5EF4-FFF2-40B4-BE49-F238E27FC236}">
                    <a16:creationId xmlns:a16="http://schemas.microsoft.com/office/drawing/2014/main" id="{07EBC098-BF32-A476-D006-E50755AB43E5}"/>
                  </a:ext>
                </a:extLst>
              </p:cNvPr>
              <p:cNvSpPr txBox="1"/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2" name="TextBox 511">
                <a:extLst>
                  <a:ext uri="{FF2B5EF4-FFF2-40B4-BE49-F238E27FC236}">
                    <a16:creationId xmlns:a16="http://schemas.microsoft.com/office/drawing/2014/main" id="{07EBC098-BF32-A476-D006-E50755AB4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" name="Google Shape;365;p30">
            <a:extLst>
              <a:ext uri="{FF2B5EF4-FFF2-40B4-BE49-F238E27FC236}">
                <a16:creationId xmlns:a16="http://schemas.microsoft.com/office/drawing/2014/main" id="{032CA004-9904-EE26-2788-AFF170031C00}"/>
              </a:ext>
            </a:extLst>
          </p:cNvPr>
          <p:cNvSpPr/>
          <p:nvPr/>
        </p:nvSpPr>
        <p:spPr>
          <a:xfrm>
            <a:off x="3534222" y="3511021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4" name="TextBox 513">
                <a:extLst>
                  <a:ext uri="{FF2B5EF4-FFF2-40B4-BE49-F238E27FC236}">
                    <a16:creationId xmlns:a16="http://schemas.microsoft.com/office/drawing/2014/main" id="{25D992C9-0DE7-92AC-F35D-6582AE055F9C}"/>
                  </a:ext>
                </a:extLst>
              </p:cNvPr>
              <p:cNvSpPr txBox="1"/>
              <p:nvPr/>
            </p:nvSpPr>
            <p:spPr>
              <a:xfrm>
                <a:off x="3993799" y="4189940"/>
                <a:ext cx="2312219" cy="8047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4" name="TextBox 513">
                <a:extLst>
                  <a:ext uri="{FF2B5EF4-FFF2-40B4-BE49-F238E27FC236}">
                    <a16:creationId xmlns:a16="http://schemas.microsoft.com/office/drawing/2014/main" id="{25D992C9-0DE7-92AC-F35D-6582AE05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799" y="4189940"/>
                <a:ext cx="2312219" cy="804772"/>
              </a:xfrm>
              <a:prstGeom prst="rect">
                <a:avLst/>
              </a:prstGeom>
              <a:blipFill>
                <a:blip r:embed="rId19"/>
                <a:stretch>
                  <a:fillRect t="-73846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5" name="TextBox 514">
                <a:extLst>
                  <a:ext uri="{FF2B5EF4-FFF2-40B4-BE49-F238E27FC236}">
                    <a16:creationId xmlns:a16="http://schemas.microsoft.com/office/drawing/2014/main" id="{1686417C-A4EC-FDDB-9FD4-DAC6C985FACD}"/>
                  </a:ext>
                </a:extLst>
              </p:cNvPr>
              <p:cNvSpPr txBox="1"/>
              <p:nvPr/>
            </p:nvSpPr>
            <p:spPr>
              <a:xfrm>
                <a:off x="6367111" y="4292867"/>
                <a:ext cx="1816203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15" name="TextBox 514">
                <a:extLst>
                  <a:ext uri="{FF2B5EF4-FFF2-40B4-BE49-F238E27FC236}">
                    <a16:creationId xmlns:a16="http://schemas.microsoft.com/office/drawing/2014/main" id="{1686417C-A4EC-FDDB-9FD4-DAC6C985F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11" y="4292867"/>
                <a:ext cx="1816203" cy="353302"/>
              </a:xfrm>
              <a:prstGeom prst="rect">
                <a:avLst/>
              </a:prstGeom>
              <a:blipFill>
                <a:blip r:embed="rId20"/>
                <a:stretch>
                  <a:fillRect l="-2778" t="-17241" r="-3472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36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568" name="Google Shape;568;p3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9" name="Google Shape;569;p36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0" name="Google Shape;590;p3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591" name="Google Shape;59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3" name="Google Shape;593;p36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sp>
        <p:nvSpPr>
          <p:cNvPr id="594" name="Google Shape;594;p36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37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00" name="Google Shape;600;p3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1" name="Google Shape;601;p37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2" name="Google Shape;622;p3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23" name="Google Shape;62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5" name="Google Shape;625;p37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grpSp>
        <p:nvGrpSpPr>
          <p:cNvPr id="626" name="Google Shape;626;p37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27" name="Google Shape;627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9" name="Google Shape;629;p37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38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35" name="Google Shape;635;p38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38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7" name="Google Shape;657;p38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58" name="Google Shape;658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0" name="Google Shape;660;p38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61" name="Google Shape;661;p38"/>
          <p:cNvCxnSpPr/>
          <p:nvPr/>
        </p:nvCxnSpPr>
        <p:spPr>
          <a:xfrm rot="10800000" flipH="1">
            <a:off x="558550" y="1623400"/>
            <a:ext cx="2274900" cy="1072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8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663" name="Google Shape;663;p38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64" name="Google Shape;664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39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71" name="Google Shape;671;p39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2" name="Google Shape;672;p39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3" name="Google Shape;693;p39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94" name="Google Shape;694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6" name="Google Shape;696;p39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97" name="Google Shape;697;p39"/>
          <p:cNvCxnSpPr/>
          <p:nvPr/>
        </p:nvCxnSpPr>
        <p:spPr>
          <a:xfrm rot="10800000" flipH="1">
            <a:off x="927675" y="1623350"/>
            <a:ext cx="1905900" cy="2092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8" name="Google Shape;698;p39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699" name="Google Shape;699;p39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00" name="Google Shape;700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40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07" name="Google Shape;707;p40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8" name="Google Shape;708;p40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9" name="Google Shape;729;p40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730" name="Google Shape;730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2" name="Google Shape;732;p40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733" name="Google Shape;733;p40"/>
          <p:cNvCxnSpPr/>
          <p:nvPr/>
        </p:nvCxnSpPr>
        <p:spPr>
          <a:xfrm rot="10800000" flipH="1">
            <a:off x="2200200" y="1623175"/>
            <a:ext cx="633300" cy="27675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p40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735" name="Google Shape;735;p40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36" name="Google Shape;73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42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79" name="Google Shape;779;p42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0" name="Google Shape;780;p42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1" name="Google Shape;801;p42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02" name="Google Shape;80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4" name="Google Shape;804;p42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05" name="Google Shape;805;p42"/>
          <p:cNvCxnSpPr/>
          <p:nvPr/>
        </p:nvCxnSpPr>
        <p:spPr>
          <a:xfrm rot="10800000" flipH="1">
            <a:off x="1707146" y="1623316"/>
            <a:ext cx="1126500" cy="27999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06" name="Google Shape;80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2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808" name="Google Shape;808;p42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809" name="Google Shape;809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oogle Shape;815;p43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16" name="Google Shape;816;p43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7" name="Google Shape;817;p43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8" name="Google Shape;838;p43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39" name="Google Shape;839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1" name="Google Shape;841;p43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42" name="Google Shape;842;p43"/>
          <p:cNvCxnSpPr/>
          <p:nvPr/>
        </p:nvCxnSpPr>
        <p:spPr>
          <a:xfrm rot="10800000" flipH="1">
            <a:off x="1707146" y="1623316"/>
            <a:ext cx="1126500" cy="27999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43" name="Google Shape;84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43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Sigmoid</a:t>
            </a:r>
            <a:endParaRPr b="1"/>
          </a:p>
        </p:txBody>
      </p:sp>
      <p:sp>
        <p:nvSpPr>
          <p:cNvPr id="846" name="Google Shape;846;p43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847" name="Google Shape;847;p43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848" name="Google Shape;848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Machine Learning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15" name="Google Shape;115;p16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16" name="Google Shape;116;p16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6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22" name="Google Shape;122;p16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44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55" name="Google Shape;855;p44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6" name="Google Shape;856;p44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4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7" name="Google Shape;877;p44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78" name="Google Shape;878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Google Shape;879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0" name="Google Shape;880;p44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81" name="Google Shape;881;p44"/>
          <p:cNvCxnSpPr/>
          <p:nvPr/>
        </p:nvCxnSpPr>
        <p:spPr>
          <a:xfrm rot="10800000" flipH="1">
            <a:off x="1707146" y="1623316"/>
            <a:ext cx="1126500" cy="27999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82" name="Google Shape;88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7300" y="2188250"/>
            <a:ext cx="1844700" cy="202508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44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84" name="Google Shape;88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8650" y="3084075"/>
            <a:ext cx="3440401" cy="168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2250" y="4423225"/>
            <a:ext cx="2073300" cy="6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44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Sigmoid</a:t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94" name="Google Shape;894;p4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Limitations of Linear Single Layer Classifiers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95" name="Google Shape;8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7" name="Google Shape;897;p45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898" name="Google Shape;898;p45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9" name="Google Shape;899;p45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9" name="Google Shape;919;p45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20" name="Google Shape;920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22" name="Google Shape;922;p45"/>
          <p:cNvCxnSpPr/>
          <p:nvPr/>
        </p:nvCxnSpPr>
        <p:spPr>
          <a:xfrm rot="10800000" flipH="1">
            <a:off x="1730799" y="964778"/>
            <a:ext cx="621300" cy="15447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23" name="Google Shape;923;p45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24" name="Google Shape;924;p45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25" name="Google Shape;925;p45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26" name="Google Shape;926;p45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5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5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5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5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5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5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5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5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5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5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5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5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5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5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5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5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5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6" name="Google Shape;946;p45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947" name="Google Shape;947;p4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8" name="Google Shape;948;p4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49" name="Google Shape;949;p45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56" name="Google Shape;956;p4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Limitations of Linear Single Layer Classifiers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57" name="Google Shape;9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46"/>
          <p:cNvSpPr txBox="1"/>
          <p:nvPr/>
        </p:nvSpPr>
        <p:spPr>
          <a:xfrm>
            <a:off x="873300" y="2982150"/>
            <a:ext cx="486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51C75"/>
                </a:solidFill>
              </a:rPr>
              <a:t>Possible Solutions</a:t>
            </a:r>
            <a:endParaRPr>
              <a:solidFill>
                <a:srgbClr val="351C7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6"/>
          <p:cNvSpPr/>
          <p:nvPr/>
        </p:nvSpPr>
        <p:spPr>
          <a:xfrm>
            <a:off x="903575" y="3597757"/>
            <a:ext cx="3363900" cy="10383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6"/>
          <p:cNvSpPr txBox="1"/>
          <p:nvPr/>
        </p:nvSpPr>
        <p:spPr>
          <a:xfrm>
            <a:off x="963300" y="3655200"/>
            <a:ext cx="3176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Add more layers (deep learning)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Map into another (higher dimensional) space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62" name="Google Shape;962;p46"/>
          <p:cNvSpPr/>
          <p:nvPr/>
        </p:nvSpPr>
        <p:spPr>
          <a:xfrm>
            <a:off x="4303600" y="3597750"/>
            <a:ext cx="1265700" cy="10314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6"/>
          <p:cNvSpPr txBox="1"/>
          <p:nvPr/>
        </p:nvSpPr>
        <p:spPr>
          <a:xfrm>
            <a:off x="4342450" y="3625175"/>
            <a:ext cx="1188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We need to be able to automatically extract features</a:t>
            </a:r>
            <a:endParaRPr sz="1100">
              <a:solidFill>
                <a:srgbClr val="20124D"/>
              </a:solidFill>
            </a:endParaRPr>
          </a:p>
        </p:txBody>
      </p:sp>
      <p:grpSp>
        <p:nvGrpSpPr>
          <p:cNvPr id="964" name="Google Shape;964;p46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965" name="Google Shape;965;p4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6" name="Google Shape;966;p4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6" name="Google Shape;986;p4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87" name="Google Shape;98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89" name="Google Shape;989;p46"/>
          <p:cNvCxnSpPr/>
          <p:nvPr/>
        </p:nvCxnSpPr>
        <p:spPr>
          <a:xfrm rot="10800000" flipH="1">
            <a:off x="1730799" y="964778"/>
            <a:ext cx="621300" cy="15447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0" name="Google Shape;990;p46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91" name="Google Shape;991;p46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92" name="Google Shape;992;p46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3" name="Google Shape;993;p46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6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6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6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6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6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6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6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6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6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6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6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6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6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6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6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6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6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6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13" name="Google Shape;1013;p46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1014" name="Google Shape;1014;p4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5" name="Google Shape;1015;p4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16" name="Google Shape;1016;p46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4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4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23" name="Google Shape;1023;p4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Limitations of Linear Single Layer Classifiers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24" name="Google Shape;10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263" y="1148325"/>
            <a:ext cx="7165174" cy="334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8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1" name="Google Shape;10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8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Universal Approximation Theorem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033" name="Google Shape;1033;p48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lang="en-GB" b="1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lang="en-GB" b="1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1034" name="Google Shape;1034;p48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48"/>
          <p:cNvSpPr/>
          <p:nvPr/>
        </p:nvSpPr>
        <p:spPr>
          <a:xfrm rot="5400000" flipH="1">
            <a:off x="4246825" y="1391163"/>
            <a:ext cx="2634000" cy="2064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48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chemeClr val="lt1"/>
                </a:solidFill>
              </a:rPr>
              <a:t>“</a:t>
            </a:r>
            <a:endParaRPr sz="4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9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2" name="Google Shape;10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49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Universal Approximation Theorem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044" name="Google Shape;1044;p49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lang="en-GB" b="1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lang="en-GB" b="1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1045" name="Google Shape;1045;p49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49"/>
          <p:cNvSpPr/>
          <p:nvPr/>
        </p:nvSpPr>
        <p:spPr>
          <a:xfrm rot="5400000" flipH="1">
            <a:off x="4246825" y="1391163"/>
            <a:ext cx="2634000" cy="2064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49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49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049" name="Google Shape;1049;p49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0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5" name="Google Shape;10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0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Universal Approximation Theorem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057" name="Google Shape;1057;p50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lang="en-GB" b="1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lang="en-GB" b="1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1058" name="Google Shape;1058;p50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0"/>
          <p:cNvSpPr/>
          <p:nvPr/>
        </p:nvSpPr>
        <p:spPr>
          <a:xfrm rot="5400000" flipH="1">
            <a:off x="4246825" y="1391163"/>
            <a:ext cx="2634000" cy="2064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50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50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062" name="Google Shape;1062;p50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  <p:sp>
        <p:nvSpPr>
          <p:cNvPr id="1063" name="Google Shape;1063;p50"/>
          <p:cNvSpPr/>
          <p:nvPr/>
        </p:nvSpPr>
        <p:spPr>
          <a:xfrm>
            <a:off x="4820525" y="2615725"/>
            <a:ext cx="3841800" cy="1585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50"/>
          <p:cNvSpPr txBox="1"/>
          <p:nvPr/>
        </p:nvSpPr>
        <p:spPr>
          <a:xfrm>
            <a:off x="4796250" y="2615725"/>
            <a:ext cx="37932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Use of multiple hidden layers makes the NN vector representation of your problem increasingly more abstract  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How do we train?</a:t>
            </a:r>
            <a:endParaRPr sz="12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Compute grows (almost) exponentially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2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8" name="Google Shape;10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52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00" name="Google Shape;1100;p52"/>
          <p:cNvGrpSpPr/>
          <p:nvPr/>
        </p:nvGrpSpPr>
        <p:grpSpPr>
          <a:xfrm>
            <a:off x="5090325" y="1134156"/>
            <a:ext cx="3273056" cy="2578333"/>
            <a:chOff x="5132525" y="1258406"/>
            <a:chExt cx="3273056" cy="2578333"/>
          </a:xfrm>
        </p:grpSpPr>
        <p:grpSp>
          <p:nvGrpSpPr>
            <p:cNvPr id="1101" name="Google Shape;1101;p52"/>
            <p:cNvGrpSpPr/>
            <p:nvPr/>
          </p:nvGrpSpPr>
          <p:grpSpPr>
            <a:xfrm>
              <a:off x="5626510" y="1258406"/>
              <a:ext cx="2779071" cy="2578333"/>
              <a:chOff x="4754950" y="1923350"/>
              <a:chExt cx="537850" cy="499000"/>
            </a:xfrm>
          </p:grpSpPr>
          <p:sp>
            <p:nvSpPr>
              <p:cNvPr id="1102" name="Google Shape;1102;p52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2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2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2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2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2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08" name="Google Shape;1108;p52"/>
              <p:cNvCxnSpPr>
                <a:stCxn id="1102" idx="6"/>
                <a:endCxn id="1105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9" name="Google Shape;1109;p52"/>
              <p:cNvCxnSpPr>
                <a:stCxn id="1103" idx="6"/>
                <a:endCxn id="1105" idx="2"/>
              </p:cNvCxnSpPr>
              <p:nvPr/>
            </p:nvCxnSpPr>
            <p:spPr>
              <a:xfrm rot="10800000" flipH="1">
                <a:off x="489085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0" name="Google Shape;1110;p52"/>
              <p:cNvCxnSpPr>
                <a:stCxn id="1104" idx="6"/>
                <a:endCxn id="1106" idx="2"/>
              </p:cNvCxnSpPr>
              <p:nvPr/>
            </p:nvCxnSpPr>
            <p:spPr>
              <a:xfrm rot="10800000" flipH="1">
                <a:off x="4890850" y="22515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1" name="Google Shape;1111;p52"/>
              <p:cNvCxnSpPr>
                <a:stCxn id="1106" idx="2"/>
                <a:endCxn id="1103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2" name="Google Shape;1112;p52"/>
              <p:cNvCxnSpPr>
                <a:stCxn id="1106" idx="6"/>
                <a:endCxn id="1107" idx="2"/>
              </p:cNvCxnSpPr>
              <p:nvPr/>
            </p:nvCxnSpPr>
            <p:spPr>
              <a:xfrm rot="10800000" flipH="1">
                <a:off x="5091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3" name="Google Shape;1113;p52"/>
              <p:cNvCxnSpPr>
                <a:stCxn id="1107" idx="2"/>
                <a:endCxn id="1105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114" name="Google Shape;1114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8520" y="2484216"/>
              <a:ext cx="303135" cy="2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Google Shape;1115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3790" y="3443880"/>
              <a:ext cx="303135" cy="198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6" name="Google Shape;1116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32525" y="1483527"/>
              <a:ext cx="303135" cy="202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7" name="Google Shape;1117;p52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During the </a:t>
            </a:r>
            <a:r>
              <a:rPr lang="en-GB" b="1" dirty="0">
                <a:solidFill>
                  <a:schemeClr val="lt1"/>
                </a:solidFill>
              </a:rPr>
              <a:t>optimization</a:t>
            </a:r>
            <a:r>
              <a:rPr lang="en-GB" dirty="0">
                <a:solidFill>
                  <a:schemeClr val="lt1"/>
                </a:solidFill>
              </a:rPr>
              <a:t> process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NN learns to </a:t>
            </a:r>
            <a:r>
              <a:rPr lang="en-GB" b="1" dirty="0">
                <a:solidFill>
                  <a:schemeClr val="lt1"/>
                </a:solidFill>
              </a:rPr>
              <a:t>encode</a:t>
            </a:r>
            <a:r>
              <a:rPr lang="en-GB" dirty="0">
                <a:solidFill>
                  <a:schemeClr val="lt1"/>
                </a:solidFill>
              </a:rPr>
              <a:t> a </a:t>
            </a:r>
            <a:r>
              <a:rPr lang="en-GB" b="1" dirty="0">
                <a:solidFill>
                  <a:schemeClr val="lt1"/>
                </a:solidFill>
              </a:rPr>
              <a:t>representation</a:t>
            </a:r>
            <a:r>
              <a:rPr lang="en-GB" dirty="0">
                <a:solidFill>
                  <a:schemeClr val="lt1"/>
                </a:solidFill>
              </a:rPr>
              <a:t> that maps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input to the output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18" name="Google Shape;1118;p52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52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0" name="Google Shape;1120;p52"/>
          <p:cNvCxnSpPr>
            <a:stCxn id="1119" idx="2"/>
            <a:endCxn id="1104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52"/>
          <p:cNvCxnSpPr>
            <a:stCxn id="1119" idx="2"/>
            <a:endCxn id="1118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2" name="Google Shape;1122;p52"/>
          <p:cNvCxnSpPr>
            <a:stCxn id="1119" idx="6"/>
            <a:endCxn id="1107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23" name="Google Shape;112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0100" y="4248376"/>
            <a:ext cx="312300" cy="2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3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0" name="Google Shape;11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53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32" name="Google Shape;1132;p53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33" name="Google Shape;1133;p53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3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3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39" name="Google Shape;1139;p53"/>
            <p:cNvCxnSpPr>
              <a:stCxn id="1133" idx="6"/>
              <a:endCxn id="1136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0" name="Google Shape;1140;p53"/>
            <p:cNvCxnSpPr>
              <a:stCxn id="1134" idx="6"/>
              <a:endCxn id="1136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1" name="Google Shape;1141;p53"/>
            <p:cNvCxnSpPr>
              <a:stCxn id="1135" idx="6"/>
              <a:endCxn id="1137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2" name="Google Shape;1142;p53"/>
            <p:cNvCxnSpPr>
              <a:stCxn id="1137" idx="2"/>
              <a:endCxn id="1134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3" name="Google Shape;1143;p53"/>
            <p:cNvCxnSpPr>
              <a:stCxn id="1137" idx="6"/>
              <a:endCxn id="1138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4" name="Google Shape;1144;p53"/>
            <p:cNvCxnSpPr>
              <a:stCxn id="1138" idx="2"/>
              <a:endCxn id="1136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45" name="Google Shape;1145;p53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During the </a:t>
            </a:r>
            <a:r>
              <a:rPr lang="en-GB" b="1" dirty="0">
                <a:solidFill>
                  <a:schemeClr val="lt1"/>
                </a:solidFill>
              </a:rPr>
              <a:t>optimization</a:t>
            </a:r>
            <a:r>
              <a:rPr lang="en-GB" dirty="0">
                <a:solidFill>
                  <a:schemeClr val="lt1"/>
                </a:solidFill>
              </a:rPr>
              <a:t> process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NN learns to </a:t>
            </a:r>
            <a:r>
              <a:rPr lang="en-GB" b="1" dirty="0">
                <a:solidFill>
                  <a:schemeClr val="lt1"/>
                </a:solidFill>
              </a:rPr>
              <a:t>encode</a:t>
            </a:r>
            <a:r>
              <a:rPr lang="en-GB" dirty="0">
                <a:solidFill>
                  <a:schemeClr val="lt1"/>
                </a:solidFill>
              </a:rPr>
              <a:t> a </a:t>
            </a:r>
            <a:r>
              <a:rPr lang="en-GB" b="1" dirty="0">
                <a:solidFill>
                  <a:schemeClr val="lt1"/>
                </a:solidFill>
              </a:rPr>
              <a:t>representation</a:t>
            </a:r>
            <a:r>
              <a:rPr lang="en-GB" dirty="0">
                <a:solidFill>
                  <a:schemeClr val="lt1"/>
                </a:solidFill>
              </a:rPr>
              <a:t> that maps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input to the output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46" name="Google Shape;1146;p53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53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8" name="Google Shape;1148;p53"/>
          <p:cNvCxnSpPr>
            <a:stCxn id="1147" idx="2"/>
            <a:endCxn id="1135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9" name="Google Shape;1149;p53"/>
          <p:cNvCxnSpPr>
            <a:stCxn id="1147" idx="2"/>
            <a:endCxn id="1146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0" name="Google Shape;1150;p53"/>
          <p:cNvCxnSpPr>
            <a:stCxn id="1147" idx="6"/>
            <a:endCxn id="1138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1" name="Google Shape;1151;p53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152" name="Google Shape;1152;p53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153" name="Google Shape;1153;p53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154" name="Google Shape;1154;p53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pic>
        <p:nvPicPr>
          <p:cNvPr id="1155" name="Google Shape;11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4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1" name="Google Shape;11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54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63" name="Google Shape;1163;p54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64" name="Google Shape;1164;p54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4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4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0" name="Google Shape;1170;p54"/>
            <p:cNvCxnSpPr>
              <a:stCxn id="1164" idx="6"/>
              <a:endCxn id="1167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1" name="Google Shape;1171;p54"/>
            <p:cNvCxnSpPr>
              <a:stCxn id="1165" idx="6"/>
              <a:endCxn id="1167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2" name="Google Shape;1172;p54"/>
            <p:cNvCxnSpPr>
              <a:stCxn id="1166" idx="6"/>
              <a:endCxn id="1168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3" name="Google Shape;1173;p54"/>
            <p:cNvCxnSpPr>
              <a:stCxn id="1168" idx="2"/>
              <a:endCxn id="1165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4" name="Google Shape;1174;p54"/>
            <p:cNvCxnSpPr>
              <a:stCxn id="1168" idx="6"/>
              <a:endCxn id="1169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5" name="Google Shape;1175;p54"/>
            <p:cNvCxnSpPr>
              <a:stCxn id="1169" idx="2"/>
              <a:endCxn id="1167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76" name="Google Shape;1176;p54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lang="en-GB" b="1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lang="en-GB" b="1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7" name="Google Shape;1177;p54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54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9" name="Google Shape;1179;p54"/>
          <p:cNvCxnSpPr>
            <a:stCxn id="1178" idx="2"/>
            <a:endCxn id="1166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" name="Google Shape;1180;p54"/>
          <p:cNvCxnSpPr>
            <a:stCxn id="1178" idx="2"/>
            <a:endCxn id="1177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54"/>
          <p:cNvCxnSpPr>
            <a:stCxn id="1178" idx="6"/>
            <a:endCxn id="1169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2" name="Google Shape;1182;p54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183" name="Google Shape;1183;p54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184" name="Google Shape;1184;p54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185" name="Google Shape;1185;p54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186" name="Google Shape;1186;p54"/>
          <p:cNvSpPr txBox="1"/>
          <p:nvPr/>
        </p:nvSpPr>
        <p:spPr>
          <a:xfrm>
            <a:off x="7200350" y="126480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187" name="Google Shape;1187;p54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188" name="Google Shape;1188;p54"/>
          <p:cNvSpPr txBox="1"/>
          <p:nvPr/>
        </p:nvSpPr>
        <p:spPr>
          <a:xfrm>
            <a:off x="7200350" y="315465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pic>
        <p:nvPicPr>
          <p:cNvPr id="1189" name="Google Shape;11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What ML is </a:t>
            </a:r>
            <a:r>
              <a:rPr lang="en-GB" sz="2400" b="1" i="1">
                <a:solidFill>
                  <a:schemeClr val="lt1"/>
                </a:solidFill>
              </a:rPr>
              <a:t>not</a:t>
            </a:r>
            <a:r>
              <a:rPr lang="en-GB" sz="2400" b="1">
                <a:solidFill>
                  <a:schemeClr val="lt1"/>
                </a:solidFill>
              </a:rPr>
              <a:t>: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55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5" name="Google Shape;11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55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97" name="Google Shape;1197;p55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98" name="Google Shape;1198;p55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5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5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5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5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5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04" name="Google Shape;1204;p55"/>
            <p:cNvCxnSpPr>
              <a:stCxn id="1198" idx="6"/>
              <a:endCxn id="1201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5" name="Google Shape;1205;p55"/>
            <p:cNvCxnSpPr>
              <a:stCxn id="1199" idx="6"/>
              <a:endCxn id="1201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6" name="Google Shape;1206;p55"/>
            <p:cNvCxnSpPr>
              <a:stCxn id="1200" idx="6"/>
              <a:endCxn id="1202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7" name="Google Shape;1207;p55"/>
            <p:cNvCxnSpPr>
              <a:stCxn id="1202" idx="2"/>
              <a:endCxn id="1199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8" name="Google Shape;1208;p55"/>
            <p:cNvCxnSpPr>
              <a:stCxn id="1202" idx="6"/>
              <a:endCxn id="1203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9" name="Google Shape;1209;p55"/>
            <p:cNvCxnSpPr>
              <a:stCxn id="1203" idx="2"/>
              <a:endCxn id="1201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10" name="Google Shape;1210;p55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lang="en-GB" b="1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lang="en-GB" b="1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1" name="Google Shape;1211;p55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55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3" name="Google Shape;1213;p55"/>
          <p:cNvCxnSpPr>
            <a:stCxn id="1212" idx="2"/>
            <a:endCxn id="1200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4" name="Google Shape;1214;p55"/>
          <p:cNvCxnSpPr>
            <a:stCxn id="1212" idx="2"/>
            <a:endCxn id="1211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5" name="Google Shape;1215;p55"/>
          <p:cNvCxnSpPr>
            <a:stCxn id="1212" idx="6"/>
            <a:endCxn id="1203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6" name="Google Shape;1216;p55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217" name="Google Shape;1217;p55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218" name="Google Shape;1218;p55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219" name="Google Shape;1219;p55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220" name="Google Shape;1220;p55"/>
          <p:cNvSpPr txBox="1"/>
          <p:nvPr/>
        </p:nvSpPr>
        <p:spPr>
          <a:xfrm>
            <a:off x="6854125" y="1234375"/>
            <a:ext cx="146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Family size</a:t>
            </a:r>
            <a:endParaRPr/>
          </a:p>
        </p:txBody>
      </p:sp>
      <p:sp>
        <p:nvSpPr>
          <p:cNvPr id="1221" name="Google Shape;1221;p55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222" name="Google Shape;1222;p55"/>
          <p:cNvSpPr txBox="1"/>
          <p:nvPr/>
        </p:nvSpPr>
        <p:spPr>
          <a:xfrm>
            <a:off x="6756750" y="4191975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School Quality</a:t>
            </a:r>
            <a:endParaRPr/>
          </a:p>
        </p:txBody>
      </p:sp>
      <p:pic>
        <p:nvPicPr>
          <p:cNvPr id="1223" name="Google Shape;122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7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4" name="Google Shape;12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57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Faces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266" name="Google Shape;1266;p57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lang="en-GB" b="1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lang="en-GB" b="1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7" name="Google Shape;1267;p57"/>
          <p:cNvSpPr txBox="1"/>
          <p:nvPr/>
        </p:nvSpPr>
        <p:spPr>
          <a:xfrm>
            <a:off x="931000" y="3479825"/>
            <a:ext cx="3446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deep neural network </a:t>
            </a:r>
            <a:r>
              <a:rPr lang="en-GB" b="1">
                <a:solidFill>
                  <a:schemeClr val="lt1"/>
                </a:solidFill>
              </a:rPr>
              <a:t>encodes</a:t>
            </a:r>
            <a:r>
              <a:rPr lang="en-GB">
                <a:solidFill>
                  <a:schemeClr val="lt1"/>
                </a:solidFill>
              </a:rPr>
              <a:t> the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in an increasingly abstract way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68" name="Google Shape;1268;p57"/>
          <p:cNvPicPr preferRelativeResize="0"/>
          <p:nvPr/>
        </p:nvPicPr>
        <p:blipFill rotWithShape="1">
          <a:blip r:embed="rId4">
            <a:alphaModFix/>
          </a:blip>
          <a:srcRect b="71182"/>
          <a:stretch/>
        </p:blipFill>
        <p:spPr>
          <a:xfrm>
            <a:off x="4656600" y="591450"/>
            <a:ext cx="4225025" cy="9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9" name="Google Shape;1269;p57"/>
          <p:cNvGrpSpPr/>
          <p:nvPr/>
        </p:nvGrpSpPr>
        <p:grpSpPr>
          <a:xfrm>
            <a:off x="6681426" y="1991904"/>
            <a:ext cx="2261605" cy="2098245"/>
            <a:chOff x="4754950" y="1923350"/>
            <a:chExt cx="537850" cy="499000"/>
          </a:xfrm>
        </p:grpSpPr>
        <p:sp>
          <p:nvSpPr>
            <p:cNvPr id="1270" name="Google Shape;1270;p57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7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7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7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7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7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76" name="Google Shape;1276;p57"/>
            <p:cNvCxnSpPr>
              <a:stCxn id="1270" idx="6"/>
              <a:endCxn id="1273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7" name="Google Shape;1277;p57"/>
            <p:cNvCxnSpPr>
              <a:stCxn id="1271" idx="6"/>
              <a:endCxn id="1273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" name="Google Shape;1278;p57"/>
            <p:cNvCxnSpPr>
              <a:stCxn id="1272" idx="6"/>
              <a:endCxn id="1274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9" name="Google Shape;1279;p57"/>
            <p:cNvCxnSpPr>
              <a:stCxn id="1274" idx="2"/>
              <a:endCxn id="1271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0" name="Google Shape;1280;p57"/>
            <p:cNvCxnSpPr>
              <a:stCxn id="1274" idx="6"/>
              <a:endCxn id="1275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1" name="Google Shape;1281;p57"/>
            <p:cNvCxnSpPr>
              <a:stCxn id="1275" idx="2"/>
              <a:endCxn id="1273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82" name="Google Shape;1282;p57"/>
          <p:cNvPicPr preferRelativeResize="0"/>
          <p:nvPr/>
        </p:nvPicPr>
        <p:blipFill rotWithShape="1">
          <a:blip r:embed="rId5">
            <a:alphaModFix/>
          </a:blip>
          <a:srcRect r="30545"/>
          <a:stretch/>
        </p:blipFill>
        <p:spPr>
          <a:xfrm>
            <a:off x="4720363" y="2192000"/>
            <a:ext cx="1772375" cy="17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5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88" name="Google Shape;12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5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0" name="Google Shape;1290;p58"/>
          <p:cNvPicPr preferRelativeResize="0"/>
          <p:nvPr/>
        </p:nvPicPr>
        <p:blipFill rotWithShape="1">
          <a:blip r:embed="rId4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58"/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292;p58">
                <a:extLst>
                  <a:ext uri="{FF2B5EF4-FFF2-40B4-BE49-F238E27FC236}">
                    <a16:creationId xmlns:a16="http://schemas.microsoft.com/office/drawing/2014/main" id="{800D1702-BB3D-47B9-C16E-DC33D020B6A3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" name="Google Shape;1292;p58">
                <a:extLst>
                  <a:ext uri="{FF2B5EF4-FFF2-40B4-BE49-F238E27FC236}">
                    <a16:creationId xmlns:a16="http://schemas.microsoft.com/office/drawing/2014/main" id="{800D1702-BB3D-47B9-C16E-DC33D020B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6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08" name="Google Shape;13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6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1" name="Google Shape;1311;p60"/>
          <p:cNvPicPr preferRelativeResize="0"/>
          <p:nvPr/>
        </p:nvPicPr>
        <p:blipFill rotWithShape="1">
          <a:blip r:embed="rId4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91;p58">
            <a:extLst>
              <a:ext uri="{FF2B5EF4-FFF2-40B4-BE49-F238E27FC236}">
                <a16:creationId xmlns:a16="http://schemas.microsoft.com/office/drawing/2014/main" id="{C582B179-94C7-E045-DEBB-B68F4F27C894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2D94862A-A138-4426-0644-415C4760149F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2D94862A-A138-4426-0644-415C47601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347;p63">
            <a:extLst>
              <a:ext uri="{FF2B5EF4-FFF2-40B4-BE49-F238E27FC236}">
                <a16:creationId xmlns:a16="http://schemas.microsoft.com/office/drawing/2014/main" id="{9E56F8FC-8B22-3C28-722D-911EA9AB1E2F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6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19" name="Google Shape;1319;p61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6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3" name="Google Shape;1323;p61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91;p58">
            <a:extLst>
              <a:ext uri="{FF2B5EF4-FFF2-40B4-BE49-F238E27FC236}">
                <a16:creationId xmlns:a16="http://schemas.microsoft.com/office/drawing/2014/main" id="{59C425C8-A559-2274-4A58-4D8F675855E0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23323DA-2162-CD2B-8927-CCF6496499F3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23323DA-2162-CD2B-8927-CCF64964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347;p63">
            <a:extLst>
              <a:ext uri="{FF2B5EF4-FFF2-40B4-BE49-F238E27FC236}">
                <a16:creationId xmlns:a16="http://schemas.microsoft.com/office/drawing/2014/main" id="{4CDB02D5-A594-493F-8554-539ADB8D5C44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6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31" name="Google Shape;1331;p62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6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5" name="Google Shape;1335;p62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62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4" name="Google Shape;1291;p58">
            <a:extLst>
              <a:ext uri="{FF2B5EF4-FFF2-40B4-BE49-F238E27FC236}">
                <a16:creationId xmlns:a16="http://schemas.microsoft.com/office/drawing/2014/main" id="{9C3AC63C-F19B-5D6E-E9B4-B0545B721F7F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292;p58">
                <a:extLst>
                  <a:ext uri="{FF2B5EF4-FFF2-40B4-BE49-F238E27FC236}">
                    <a16:creationId xmlns:a16="http://schemas.microsoft.com/office/drawing/2014/main" id="{029B88FE-246B-A6E3-AE15-F1DCB9AE6193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5" name="Google Shape;1292;p58">
                <a:extLst>
                  <a:ext uri="{FF2B5EF4-FFF2-40B4-BE49-F238E27FC236}">
                    <a16:creationId xmlns:a16="http://schemas.microsoft.com/office/drawing/2014/main" id="{029B88FE-246B-A6E3-AE15-F1DCB9AE6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1347;p63">
            <a:extLst>
              <a:ext uri="{FF2B5EF4-FFF2-40B4-BE49-F238E27FC236}">
                <a16:creationId xmlns:a16="http://schemas.microsoft.com/office/drawing/2014/main" id="{51E1B656-26CE-3B3D-92CC-4DD960020016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6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44" name="Google Shape;1344;p63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6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63"/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348" name="Google Shape;1348;p63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63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8" name="Google Shape;1291;p58">
            <a:extLst>
              <a:ext uri="{FF2B5EF4-FFF2-40B4-BE49-F238E27FC236}">
                <a16:creationId xmlns:a16="http://schemas.microsoft.com/office/drawing/2014/main" id="{39F97433-F4F4-16AB-E143-FD8CAA94F4D6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1292;p58">
                <a:extLst>
                  <a:ext uri="{FF2B5EF4-FFF2-40B4-BE49-F238E27FC236}">
                    <a16:creationId xmlns:a16="http://schemas.microsoft.com/office/drawing/2014/main" id="{5DC61C1C-C511-4136-5C0E-D1CB515A76E6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9" name="Google Shape;1292;p58">
                <a:extLst>
                  <a:ext uri="{FF2B5EF4-FFF2-40B4-BE49-F238E27FC236}">
                    <a16:creationId xmlns:a16="http://schemas.microsoft.com/office/drawing/2014/main" id="{5DC61C1C-C511-4136-5C0E-D1CB515A7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1367;p64">
            <a:extLst>
              <a:ext uri="{FF2B5EF4-FFF2-40B4-BE49-F238E27FC236}">
                <a16:creationId xmlns:a16="http://schemas.microsoft.com/office/drawing/2014/main" id="{DCF1DC7B-4392-9E95-D29A-D4E513F3D1C7}"/>
              </a:ext>
            </a:extLst>
          </p:cNvPr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68;p64">
            <a:extLst>
              <a:ext uri="{FF2B5EF4-FFF2-40B4-BE49-F238E27FC236}">
                <a16:creationId xmlns:a16="http://schemas.microsoft.com/office/drawing/2014/main" id="{2F2EB39E-74B5-6E7B-5D72-E885CEAF3540}"/>
              </a:ext>
            </a:extLst>
          </p:cNvPr>
          <p:cNvSpPr txBox="1"/>
          <p:nvPr/>
        </p:nvSpPr>
        <p:spPr>
          <a:xfrm>
            <a:off x="4750175" y="2668631"/>
            <a:ext cx="2793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Simple derivative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Non-linear behaviour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2" name="Google Shape;1360;p64">
            <a:extLst>
              <a:ext uri="{FF2B5EF4-FFF2-40B4-BE49-F238E27FC236}">
                <a16:creationId xmlns:a16="http://schemas.microsoft.com/office/drawing/2014/main" id="{4A64AC38-D8B1-48F7-5C77-7A14F21773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6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59" name="Google Shape;1359;p64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64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3" name="Google Shape;1363;p64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64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67" name="Google Shape;1367;p64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64"/>
          <p:cNvSpPr txBox="1"/>
          <p:nvPr/>
        </p:nvSpPr>
        <p:spPr>
          <a:xfrm>
            <a:off x="4750175" y="2668631"/>
            <a:ext cx="2793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Simple derivative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Non-linear behaviour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1369" name="Google Shape;1369;p64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70" name="Google Shape;1370;p64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  <p:sp>
        <p:nvSpPr>
          <p:cNvPr id="6" name="Google Shape;1291;p58">
            <a:extLst>
              <a:ext uri="{FF2B5EF4-FFF2-40B4-BE49-F238E27FC236}">
                <a16:creationId xmlns:a16="http://schemas.microsoft.com/office/drawing/2014/main" id="{6D2DDC7B-FFBC-64E4-24F1-93C54F1A7D9C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08A6A0B-7E88-CEA9-7A73-A58E6760424F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08A6A0B-7E88-CEA9-7A73-A58E67604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1347;p63">
            <a:extLst>
              <a:ext uri="{FF2B5EF4-FFF2-40B4-BE49-F238E27FC236}">
                <a16:creationId xmlns:a16="http://schemas.microsoft.com/office/drawing/2014/main" id="{CF00A8CC-4294-C708-2F89-3C0E64BB96B7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6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76" name="Google Shape;1376;p65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Many more! We can design our own!</a:t>
            </a:r>
            <a:endParaRPr b="1"/>
          </a:p>
        </p:txBody>
      </p:sp>
      <p:pic>
        <p:nvPicPr>
          <p:cNvPr id="1379" name="Google Shape;1379;p65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65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65"/>
          <p:cNvSpPr txBox="1"/>
          <p:nvPr/>
        </p:nvSpPr>
        <p:spPr>
          <a:xfrm>
            <a:off x="4750175" y="2668631"/>
            <a:ext cx="2793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Simple derivative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Non-linear behaviour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1383" name="Google Shape;1383;p65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84" name="Google Shape;1384;p65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6" name="Google Shape;1386;p65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65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88" name="Google Shape;1388;p65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  <p:sp>
        <p:nvSpPr>
          <p:cNvPr id="2" name="Google Shape;1291;p58">
            <a:extLst>
              <a:ext uri="{FF2B5EF4-FFF2-40B4-BE49-F238E27FC236}">
                <a16:creationId xmlns:a16="http://schemas.microsoft.com/office/drawing/2014/main" id="{EBEC8418-5581-BCE2-EBD7-A129FE979C5E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292;p58">
                <a:extLst>
                  <a:ext uri="{FF2B5EF4-FFF2-40B4-BE49-F238E27FC236}">
                    <a16:creationId xmlns:a16="http://schemas.microsoft.com/office/drawing/2014/main" id="{DA328C62-640C-C3D5-5EE5-CAE5B46FFD3F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Google Shape;1292;p58">
                <a:extLst>
                  <a:ext uri="{FF2B5EF4-FFF2-40B4-BE49-F238E27FC236}">
                    <a16:creationId xmlns:a16="http://schemas.microsoft.com/office/drawing/2014/main" id="{DA328C62-640C-C3D5-5EE5-CAE5B46FF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347;p63">
            <a:extLst>
              <a:ext uri="{FF2B5EF4-FFF2-40B4-BE49-F238E27FC236}">
                <a16:creationId xmlns:a16="http://schemas.microsoft.com/office/drawing/2014/main" id="{4A4F0504-9DA6-4E91-A2CE-46042301C5EB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6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94" name="Google Shape;1394;p66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Many more! We can design our own!</a:t>
            </a:r>
            <a:endParaRPr b="1"/>
          </a:p>
        </p:txBody>
      </p:sp>
      <p:pic>
        <p:nvPicPr>
          <p:cNvPr id="1395" name="Google Shape;13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66"/>
          <p:cNvPicPr preferRelativeResize="0"/>
          <p:nvPr/>
        </p:nvPicPr>
        <p:blipFill rotWithShape="1">
          <a:blip r:embed="rId4">
            <a:alphaModFix/>
          </a:blip>
          <a:srcRect t="4119" b="6138"/>
          <a:stretch/>
        </p:blipFill>
        <p:spPr>
          <a:xfrm>
            <a:off x="199843" y="772863"/>
            <a:ext cx="4190257" cy="34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05812"/>
            <a:ext cx="4418959" cy="327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What ML is </a:t>
            </a:r>
            <a:r>
              <a:rPr lang="en-GB" sz="2400" b="1" i="1">
                <a:solidFill>
                  <a:schemeClr val="lt1"/>
                </a:solidFill>
              </a:rPr>
              <a:t>not</a:t>
            </a:r>
            <a:r>
              <a:rPr lang="en-GB" sz="2400" b="1">
                <a:solidFill>
                  <a:schemeClr val="lt1"/>
                </a:solidFill>
              </a:rPr>
              <a:t>: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2833975" y="2954300"/>
            <a:ext cx="45348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ML is the study of algorithms that can improve through experience and by the use of data. It is seen as part of Artificial Intelligence</a:t>
            </a:r>
            <a:endParaRPr sz="16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 Wikipedia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2566825" y="27538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67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Neural Network Demo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1403" name="Google Shape;1403;p67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4B3E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67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223F6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05" name="Google Shape;1405;p67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pic>
        <p:nvPicPr>
          <p:cNvPr id="1406" name="Google Shape;1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425" y="1002850"/>
            <a:ext cx="6743000" cy="33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67"/>
          <p:cNvSpPr txBox="1"/>
          <p:nvPr/>
        </p:nvSpPr>
        <p:spPr>
          <a:xfrm>
            <a:off x="2765088" y="4532150"/>
            <a:ext cx="361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hlinkClick r:id="rId4"/>
              </a:rPr>
              <a:t>https://playground.tensorflow.org/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1408" name="Google Shape;1408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6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4" name="Google Shape;14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6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68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Neural Network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417" name="Google Shape;1417;p6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68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68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20" name="Google Shape;1420;p68"/>
          <p:cNvSpPr txBox="1"/>
          <p:nvPr/>
        </p:nvSpPr>
        <p:spPr>
          <a:xfrm>
            <a:off x="128875" y="967900"/>
            <a:ext cx="3000000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The output of previous layer is used as an input to the next layer</a:t>
            </a:r>
            <a:br>
              <a:rPr lang="en-GB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The input layer is data input and the output is a prediction</a:t>
            </a:r>
            <a:br>
              <a:rPr lang="en-GB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Anything in between is </a:t>
            </a:r>
            <a:r>
              <a:rPr lang="en-GB" b="1" dirty="0">
                <a:solidFill>
                  <a:schemeClr val="lt1"/>
                </a:solidFill>
              </a:rPr>
              <a:t>hidden</a:t>
            </a:r>
            <a:br>
              <a:rPr lang="en-GB" b="1" dirty="0">
                <a:solidFill>
                  <a:schemeClr val="lt1"/>
                </a:solidFill>
              </a:rPr>
            </a:br>
            <a:endParaRPr b="1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Layers are represented as vectors</a:t>
            </a:r>
            <a:br>
              <a:rPr lang="en-GB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Edges are weight matrices</a:t>
            </a:r>
            <a:br>
              <a:rPr lang="en-GB" dirty="0">
                <a:solidFill>
                  <a:schemeClr val="lt1"/>
                </a:solidFill>
              </a:rPr>
            </a:br>
            <a:r>
              <a:rPr lang="en-GB" dirty="0">
                <a:solidFill>
                  <a:schemeClr val="lt1"/>
                </a:solidFill>
              </a:rPr>
              <a:t>	 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We train the weights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421" name="Google Shape;14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425" y="1207125"/>
            <a:ext cx="4764475" cy="26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69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Network Training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427" name="Google Shape;1427;p69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428" name="Google Shape;1428;p69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429" name="Google Shape;1429;p69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9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9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9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9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4" name="Google Shape;1434;p69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435" name="Google Shape;1435;p69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9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9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8" name="Google Shape;143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70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45" name="Google Shape;14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70"/>
          <p:cNvSpPr txBox="1"/>
          <p:nvPr/>
        </p:nvSpPr>
        <p:spPr>
          <a:xfrm>
            <a:off x="115475" y="301980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70"/>
          <p:cNvSpPr txBox="1"/>
          <p:nvPr/>
        </p:nvSpPr>
        <p:spPr>
          <a:xfrm>
            <a:off x="1367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48" name="Google Shape;1448;p70"/>
          <p:cNvSpPr txBox="1"/>
          <p:nvPr/>
        </p:nvSpPr>
        <p:spPr>
          <a:xfrm>
            <a:off x="257500" y="212135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70"/>
          <p:cNvSpPr txBox="1"/>
          <p:nvPr/>
        </p:nvSpPr>
        <p:spPr>
          <a:xfrm>
            <a:off x="2475900" y="2080350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Define the Model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layers and 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The forward propagation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50" name="Google Shape;1450;p70"/>
          <p:cNvSpPr txBox="1"/>
          <p:nvPr/>
        </p:nvSpPr>
        <p:spPr>
          <a:xfrm>
            <a:off x="247590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51" name="Google Shape;1451;p70"/>
          <p:cNvSpPr txBox="1"/>
          <p:nvPr/>
        </p:nvSpPr>
        <p:spPr>
          <a:xfrm>
            <a:off x="4787756" y="2047038"/>
            <a:ext cx="2036100" cy="181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A64D79"/>
                </a:solidFill>
              </a:rPr>
              <a:t>What function to optimize?</a:t>
            </a:r>
            <a:endParaRPr sz="1600" b="1"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8B5B74"/>
                </a:solidFill>
              </a:rPr>
              <a:t>Define the function to approximate </a:t>
            </a:r>
            <a:endParaRPr sz="1200" dirty="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8B5B74"/>
                </a:solidFill>
              </a:rPr>
              <a:t>your desired solution (loss function)</a:t>
            </a:r>
            <a:endParaRPr sz="1200" dirty="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8B5B74"/>
              </a:solidFill>
            </a:endParaRPr>
          </a:p>
        </p:txBody>
      </p:sp>
      <p:sp>
        <p:nvSpPr>
          <p:cNvPr id="1452" name="Google Shape;1452;p70"/>
          <p:cNvSpPr txBox="1"/>
          <p:nvPr/>
        </p:nvSpPr>
        <p:spPr>
          <a:xfrm>
            <a:off x="478775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53" name="Google Shape;1453;p70"/>
          <p:cNvSpPr txBox="1"/>
          <p:nvPr/>
        </p:nvSpPr>
        <p:spPr>
          <a:xfrm>
            <a:off x="115475" y="2098575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Process your data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data to be used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Do we have labels?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54" name="Google Shape;1454;p70"/>
          <p:cNvSpPr txBox="1"/>
          <p:nvPr/>
        </p:nvSpPr>
        <p:spPr>
          <a:xfrm>
            <a:off x="68991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04.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55" name="Google Shape;1455;p70"/>
          <p:cNvSpPr txBox="1"/>
          <p:nvPr/>
        </p:nvSpPr>
        <p:spPr>
          <a:xfrm>
            <a:off x="6992406" y="2032125"/>
            <a:ext cx="2036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How to evaluate the model?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Which metrics are going to tell us how well we are doing on unseen data?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71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61" name="Google Shape;14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71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63" name="Google Shape;1463;p71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4" name="Google Shape;1464;p71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72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70" name="Google Shape;14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72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72" name="Google Shape;1472;p72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72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1474" name="Google Shape;1474;p72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72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3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81" name="Google Shape;148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73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73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84" name="Google Shape;1484;p73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73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86" name="Google Shape;1486;p73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1487" name="Google Shape;1487;p73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73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73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73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74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96" name="Google Shape;149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74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74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99" name="Google Shape;1499;p74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74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01" name="Google Shape;1501;p74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1502" name="Google Shape;1502;p74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74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74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74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74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75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12" name="Google Shape;151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75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75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5" name="Google Shape;1515;p75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75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7" name="Google Shape;1517;p75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8" name="Google Shape;1518;p75"/>
          <p:cNvSpPr txBox="1"/>
          <p:nvPr/>
        </p:nvSpPr>
        <p:spPr>
          <a:xfrm>
            <a:off x="5409382" y="3138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04.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9" name="Google Shape;1519;p75"/>
          <p:cNvSpPr txBox="1"/>
          <p:nvPr/>
        </p:nvSpPr>
        <p:spPr>
          <a:xfrm>
            <a:off x="5409381" y="3748600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Accuracy, F1-score, precision, recall</a:t>
            </a:r>
            <a:endParaRPr/>
          </a:p>
        </p:txBody>
      </p:sp>
      <p:pic>
        <p:nvPicPr>
          <p:cNvPr id="1520" name="Google Shape;1520;p75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75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75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75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75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7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Loss Functions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530" name="Google Shape;153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7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2" name="Google Shape;153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76"/>
          <p:cNvPicPr preferRelativeResize="0"/>
          <p:nvPr/>
        </p:nvPicPr>
        <p:blipFill rotWithShape="1">
          <a:blip r:embed="rId5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06;p81">
            <a:extLst>
              <a:ext uri="{FF2B5EF4-FFF2-40B4-BE49-F238E27FC236}">
                <a16:creationId xmlns:a16="http://schemas.microsoft.com/office/drawing/2014/main" id="{96919652-15DF-1483-20FA-577DEA6F9520}"/>
              </a:ext>
            </a:extLst>
          </p:cNvPr>
          <p:cNvSpPr/>
          <p:nvPr/>
        </p:nvSpPr>
        <p:spPr>
          <a:xfrm>
            <a:off x="4750175" y="1090975"/>
            <a:ext cx="3968100" cy="1477285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607;p81">
            <a:extLst>
              <a:ext uri="{FF2B5EF4-FFF2-40B4-BE49-F238E27FC236}">
                <a16:creationId xmlns:a16="http://schemas.microsoft.com/office/drawing/2014/main" id="{E7F96B9D-EE20-67D6-881D-4D0F920E2FB5}"/>
              </a:ext>
            </a:extLst>
          </p:cNvPr>
          <p:cNvSpPr txBox="1"/>
          <p:nvPr/>
        </p:nvSpPr>
        <p:spPr>
          <a:xfrm>
            <a:off x="4789100" y="1090963"/>
            <a:ext cx="3845102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The loss function is used to bridge the gap between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your neural network predictions and the true value 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We optimize (minimize) the loss to tune the weights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In the direction of biggest positive change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The function should be smooth and differentiable.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5">
            <a:alphaModFix/>
          </a:blip>
          <a:srcRect r="16317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Artificial Intelligence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Having computers exert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Intelligent behaviour</a:t>
            </a:r>
            <a:endParaRPr sz="1200" b="1" dirty="0">
              <a:solidFill>
                <a:schemeClr val="lt1"/>
              </a:solidFill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7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41" name="Google Shape;15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7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77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544" name="Google Shape;154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77"/>
          <p:cNvPicPr preferRelativeResize="0"/>
          <p:nvPr/>
        </p:nvPicPr>
        <p:blipFill rotWithShape="1">
          <a:blip r:embed="rId5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06;p81">
            <a:extLst>
              <a:ext uri="{FF2B5EF4-FFF2-40B4-BE49-F238E27FC236}">
                <a16:creationId xmlns:a16="http://schemas.microsoft.com/office/drawing/2014/main" id="{4DC768F5-3E64-99C7-3C6D-39D76D8C282F}"/>
              </a:ext>
            </a:extLst>
          </p:cNvPr>
          <p:cNvSpPr/>
          <p:nvPr/>
        </p:nvSpPr>
        <p:spPr>
          <a:xfrm>
            <a:off x="4750175" y="1090975"/>
            <a:ext cx="3968100" cy="1477285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607;p81">
            <a:extLst>
              <a:ext uri="{FF2B5EF4-FFF2-40B4-BE49-F238E27FC236}">
                <a16:creationId xmlns:a16="http://schemas.microsoft.com/office/drawing/2014/main" id="{222D8013-23A8-0932-28D6-A47D02D2BABF}"/>
              </a:ext>
            </a:extLst>
          </p:cNvPr>
          <p:cNvSpPr txBox="1"/>
          <p:nvPr/>
        </p:nvSpPr>
        <p:spPr>
          <a:xfrm>
            <a:off x="4789100" y="1090963"/>
            <a:ext cx="3845102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The loss function is used to bridge the gap between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your neural network predictions and the true value 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We optimize (minimize) the loss to tune the weights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In the direction of biggest positive change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The function should be smooth and differentiable.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7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66" name="Google Shape;156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7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79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Distance/statistical metric</a:t>
            </a:r>
            <a:br>
              <a:rPr lang="en-GB" sz="1200" dirty="0">
                <a:solidFill>
                  <a:schemeClr val="dk1"/>
                </a:solidFill>
              </a:rPr>
            </a:br>
            <a:r>
              <a:rPr lang="en-GB" sz="1200" dirty="0">
                <a:solidFill>
                  <a:schemeClr val="dk1"/>
                </a:solidFill>
              </a:rPr>
              <a:t>assumes a Gaussian prior</a:t>
            </a:r>
            <a:br>
              <a:rPr lang="en-GB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Easy to understand, easy to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Compute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Prone to outliers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Not suitable for classification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problems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569" name="Google Shape;156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79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79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79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2" name="Google Shape;1606;p81">
            <a:extLst>
              <a:ext uri="{FF2B5EF4-FFF2-40B4-BE49-F238E27FC236}">
                <a16:creationId xmlns:a16="http://schemas.microsoft.com/office/drawing/2014/main" id="{E4615C5D-10F5-D511-50A9-856895F521C2}"/>
              </a:ext>
            </a:extLst>
          </p:cNvPr>
          <p:cNvSpPr/>
          <p:nvPr/>
        </p:nvSpPr>
        <p:spPr>
          <a:xfrm>
            <a:off x="4750175" y="1090975"/>
            <a:ext cx="3968100" cy="1477285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607;p81">
            <a:extLst>
              <a:ext uri="{FF2B5EF4-FFF2-40B4-BE49-F238E27FC236}">
                <a16:creationId xmlns:a16="http://schemas.microsoft.com/office/drawing/2014/main" id="{C6027049-CEE9-1206-4F51-4A9BDF5E2856}"/>
              </a:ext>
            </a:extLst>
          </p:cNvPr>
          <p:cNvSpPr txBox="1"/>
          <p:nvPr/>
        </p:nvSpPr>
        <p:spPr>
          <a:xfrm>
            <a:off x="4789100" y="1090963"/>
            <a:ext cx="3845102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The loss function is used to bridge the gap between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your neural network predictions and the true value 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We optimize (minimize) the loss to tune the weights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In the direction of biggest positive change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The function should be smooth and differentiable.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8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98" name="Google Shape;159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p8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81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601" name="Google Shape;1601;p81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602" name="Google Shape;160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81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81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81"/>
          <p:cNvSpPr/>
          <p:nvPr/>
        </p:nvSpPr>
        <p:spPr>
          <a:xfrm>
            <a:off x="4750175" y="1090975"/>
            <a:ext cx="3968100" cy="1477285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81"/>
          <p:cNvSpPr txBox="1"/>
          <p:nvPr/>
        </p:nvSpPr>
        <p:spPr>
          <a:xfrm>
            <a:off x="4789100" y="1090963"/>
            <a:ext cx="3845102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The loss function is used to bridge the gap between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your neural network predictions and the true value 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We optimize (minimize) the loss to tune the weights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In the direction of biggest positive change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The function should be smooth and differentiable.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610" name="Google Shape;1610;p81"/>
          <p:cNvSpPr/>
          <p:nvPr/>
        </p:nvSpPr>
        <p:spPr>
          <a:xfrm>
            <a:off x="7658950" y="2793067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11" name="Google Shape;1611;p81"/>
          <p:cNvSpPr txBox="1"/>
          <p:nvPr/>
        </p:nvSpPr>
        <p:spPr>
          <a:xfrm>
            <a:off x="7658950" y="2826642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CE is the negative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log-likelihood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Most commonly used activation for 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classification</a:t>
            </a:r>
            <a:endParaRPr sz="12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8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617" name="Google Shape;1617;p82"/>
          <p:cNvSpPr txBox="1"/>
          <p:nvPr/>
        </p:nvSpPr>
        <p:spPr>
          <a:xfrm>
            <a:off x="3811200" y="4655000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Many more! We can design our own!</a:t>
            </a:r>
            <a:endParaRPr b="1" dirty="0"/>
          </a:p>
        </p:txBody>
      </p:sp>
      <p:pic>
        <p:nvPicPr>
          <p:cNvPr id="1620" name="Google Shape;16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8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82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626" name="Google Shape;1626;p82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Suitable for multi-class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problems</a:t>
            </a:r>
            <a:br>
              <a:rPr lang="en-GB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Information theory </a:t>
            </a:r>
            <a:br>
              <a:rPr lang="en-GB" sz="1200" dirty="0">
                <a:solidFill>
                  <a:schemeClr val="dk1"/>
                </a:solidFill>
              </a:rPr>
            </a:br>
            <a:r>
              <a:rPr lang="en-GB" sz="1200" dirty="0">
                <a:solidFill>
                  <a:schemeClr val="dk1"/>
                </a:solidFill>
              </a:rPr>
              <a:t>foundation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Not exactly the most stable loss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628" name="Google Shape;162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82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82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06;p81">
            <a:extLst>
              <a:ext uri="{FF2B5EF4-FFF2-40B4-BE49-F238E27FC236}">
                <a16:creationId xmlns:a16="http://schemas.microsoft.com/office/drawing/2014/main" id="{E2B125F0-BEC2-43F9-37F6-2DCCD5DB9E0B}"/>
              </a:ext>
            </a:extLst>
          </p:cNvPr>
          <p:cNvSpPr/>
          <p:nvPr/>
        </p:nvSpPr>
        <p:spPr>
          <a:xfrm>
            <a:off x="4750175" y="1090975"/>
            <a:ext cx="3968100" cy="1477285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607;p81">
            <a:extLst>
              <a:ext uri="{FF2B5EF4-FFF2-40B4-BE49-F238E27FC236}">
                <a16:creationId xmlns:a16="http://schemas.microsoft.com/office/drawing/2014/main" id="{7C4F69BE-CDD9-924F-8ABB-5CC7FE943667}"/>
              </a:ext>
            </a:extLst>
          </p:cNvPr>
          <p:cNvSpPr txBox="1"/>
          <p:nvPr/>
        </p:nvSpPr>
        <p:spPr>
          <a:xfrm>
            <a:off x="4789100" y="1090963"/>
            <a:ext cx="3845102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The loss function is used to bridge the gap between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your neural network predictions and the true value 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We optimize (minimize) the loss to tune the weights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In the direction of biggest positive change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The function should be smooth and differentiable.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5" name="Google Shape;1610;p81">
            <a:extLst>
              <a:ext uri="{FF2B5EF4-FFF2-40B4-BE49-F238E27FC236}">
                <a16:creationId xmlns:a16="http://schemas.microsoft.com/office/drawing/2014/main" id="{FB92EBD5-0529-028C-791B-9460009FD01B}"/>
              </a:ext>
            </a:extLst>
          </p:cNvPr>
          <p:cNvSpPr/>
          <p:nvPr/>
        </p:nvSpPr>
        <p:spPr>
          <a:xfrm>
            <a:off x="7658950" y="2793067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" name="Google Shape;1611;p81">
            <a:extLst>
              <a:ext uri="{FF2B5EF4-FFF2-40B4-BE49-F238E27FC236}">
                <a16:creationId xmlns:a16="http://schemas.microsoft.com/office/drawing/2014/main" id="{2569544D-B92C-4690-E75B-E8FF0130E461}"/>
              </a:ext>
            </a:extLst>
          </p:cNvPr>
          <p:cNvSpPr txBox="1"/>
          <p:nvPr/>
        </p:nvSpPr>
        <p:spPr>
          <a:xfrm>
            <a:off x="7658950" y="2826642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CE is the negative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log-likelihood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Most commonly used activation for 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classification</a:t>
            </a:r>
            <a:endParaRPr sz="12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8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Stochastic Gradient Descent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637" name="Google Shape;1637;p83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8" name="Google Shape;1638;p83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39" name="Google Shape;1639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0" name="Google Shape;1640;p83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rgbClr val="A64D79"/>
                  </a:solidFill>
                </a:rPr>
                <a:t>01.</a:t>
              </a:r>
              <a:endParaRPr sz="2000" b="1" dirty="0">
                <a:solidFill>
                  <a:srgbClr val="A64D79"/>
                </a:solidFill>
              </a:endParaRPr>
            </a:p>
          </p:txBody>
        </p:sp>
        <p:sp>
          <p:nvSpPr>
            <p:cNvPr id="1641" name="Google Shape;1641;p83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8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Stochastic Gradient Descent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637" name="Google Shape;1637;p83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8" name="Google Shape;1638;p83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39" name="Google Shape;1639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0" name="Google Shape;1640;p83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rgbClr val="A64D79"/>
                  </a:solidFill>
                </a:rPr>
                <a:t>01.</a:t>
              </a:r>
              <a:endParaRPr sz="2000" b="1" dirty="0">
                <a:solidFill>
                  <a:srgbClr val="A64D79"/>
                </a:solidFill>
              </a:endParaRPr>
            </a:p>
          </p:txBody>
        </p:sp>
        <p:sp>
          <p:nvSpPr>
            <p:cNvPr id="1641" name="Google Shape;1641;p83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35AA71-B5A4-4A9D-8005-A6F27DF33E91}"/>
              </a:ext>
            </a:extLst>
          </p:cNvPr>
          <p:cNvSpPr txBox="1"/>
          <p:nvPr/>
        </p:nvSpPr>
        <p:spPr>
          <a:xfrm>
            <a:off x="4398264" y="1783080"/>
            <a:ext cx="42153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Computing the minimum is not possible for a large number of weights/a lot of data.</a:t>
            </a:r>
          </a:p>
          <a:p>
            <a:endParaRPr lang="en-US" dirty="0"/>
          </a:p>
          <a:p>
            <a:r>
              <a:rPr lang="en-US" dirty="0"/>
              <a:t>But given a (random) initialization of the weights, we can compute the </a:t>
            </a:r>
            <a:r>
              <a:rPr lang="en-US" i="1" dirty="0"/>
              <a:t>gradient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9115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8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47" name="Google Shape;1647;p84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8" name="Google Shape;1648;p84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49" name="Google Shape;1649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0" name="Google Shape;1650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1" name="Google Shape;1651;p84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rgbClr val="A64D79"/>
                  </a:solidFill>
                </a:rPr>
                <a:t>01.</a:t>
              </a:r>
              <a:endParaRPr sz="2000" b="1" dirty="0">
                <a:solidFill>
                  <a:srgbClr val="A64D79"/>
                </a:solidFill>
              </a:endParaRPr>
            </a:p>
          </p:txBody>
        </p:sp>
        <p:sp>
          <p:nvSpPr>
            <p:cNvPr id="1652" name="Google Shape;1652;p84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53" name="Google Shape;1653;p84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8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59" name="Google Shape;1659;p85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0" name="Google Shape;1660;p85"/>
          <p:cNvGrpSpPr/>
          <p:nvPr/>
        </p:nvGrpSpPr>
        <p:grpSpPr>
          <a:xfrm>
            <a:off x="4291182" y="954113"/>
            <a:ext cx="4658842" cy="2564050"/>
            <a:chOff x="4245607" y="1265463"/>
            <a:chExt cx="4658842" cy="2564050"/>
          </a:xfrm>
        </p:grpSpPr>
        <p:pic>
          <p:nvPicPr>
            <p:cNvPr id="1661" name="Google Shape;1661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2" name="Google Shape;1662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3" name="Google Shape;1663;p85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64" name="Google Shape;1664;p85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65" name="Google Shape;1665;p85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66" name="Google Shape;1666;p85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667" name="Google Shape;1667;p85"/>
            <p:cNvGrpSpPr/>
            <p:nvPr/>
          </p:nvGrpSpPr>
          <p:grpSpPr>
            <a:xfrm>
              <a:off x="5111575" y="2543600"/>
              <a:ext cx="3792874" cy="830966"/>
              <a:chOff x="5111575" y="2543600"/>
              <a:chExt cx="3792874" cy="830966"/>
            </a:xfrm>
          </p:grpSpPr>
          <p:sp>
            <p:nvSpPr>
              <p:cNvPr id="1668" name="Google Shape;1668;p85"/>
              <p:cNvSpPr txBox="1"/>
              <p:nvPr/>
            </p:nvSpPr>
            <p:spPr>
              <a:xfrm>
                <a:off x="5111575" y="2543600"/>
                <a:ext cx="3792874" cy="830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/>
                  <a:t>Create batches of </a:t>
                </a:r>
                <a:r>
                  <a:rPr lang="en-GB" b="1" i="1" dirty="0"/>
                  <a:t>N </a:t>
                </a:r>
                <a:r>
                  <a:rPr lang="en-GB" dirty="0"/>
                  <a:t>examples to propagate</a:t>
                </a:r>
                <a:endParaRPr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 dirty="0"/>
                </a:br>
                <a:r>
                  <a:rPr lang="en-GB" dirty="0"/>
                  <a:t>and compute </a:t>
                </a:r>
                <a:endParaRPr dirty="0"/>
              </a:p>
            </p:txBody>
          </p:sp>
          <p:pic>
            <p:nvPicPr>
              <p:cNvPr id="1669" name="Google Shape;1669;p8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8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75" name="Google Shape;1675;p86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6" name="Google Shape;1676;p86"/>
          <p:cNvGrpSpPr/>
          <p:nvPr/>
        </p:nvGrpSpPr>
        <p:grpSpPr>
          <a:xfrm>
            <a:off x="4291182" y="954113"/>
            <a:ext cx="4686306" cy="2564050"/>
            <a:chOff x="4245607" y="1265463"/>
            <a:chExt cx="4686306" cy="2564050"/>
          </a:xfrm>
        </p:grpSpPr>
        <p:pic>
          <p:nvPicPr>
            <p:cNvPr id="1677" name="Google Shape;1677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8" name="Google Shape;1678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9" name="Google Shape;1679;p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0" name="Google Shape;1680;p86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81" name="Google Shape;1681;p86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82" name="Google Shape;1682;p86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83" name="Google Shape;1683;p86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04.</a:t>
              </a: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684" name="Google Shape;1684;p86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685" name="Google Shape;1685;p86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lang="en-GB" b="1" i="1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686" name="Google Shape;1686;p8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92" name="Google Shape;1692;p87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3" name="Google Shape;1693;p87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694" name="Google Shape;1694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Google Shape;1695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Google Shape;1696;p8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7" name="Google Shape;1697;p87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98" name="Google Shape;1698;p87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99" name="Google Shape;1699;p87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00" name="Google Shape;1700;p87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701" name="Google Shape;1701;p87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04.</a:t>
              </a: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702" name="Google Shape;1702;p87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03" name="Google Shape;1703;p87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lang="en-GB" b="1" i="1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704" name="Google Shape;1704;p8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05" name="Google Shape;1705;p87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87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Choice of learning rate critical</a:t>
            </a:r>
            <a:endParaRPr sz="1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SGD is the main engine behind training</a:t>
            </a:r>
            <a:endParaRPr sz="1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Many variations exist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5">
            <a:alphaModFix/>
          </a:blip>
          <a:srcRect r="16317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Artificial Intelligence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Having computers exert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Intelligent behaviour</a:t>
            </a:r>
            <a:endParaRPr sz="1200" b="1" dirty="0">
              <a:solidFill>
                <a:schemeClr val="lt1"/>
              </a:solidFill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Machine Learning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Perform tasks </a:t>
            </a:r>
            <a:r>
              <a:rPr lang="en-GB" sz="1200" b="1" i="1" dirty="0">
                <a:solidFill>
                  <a:schemeClr val="lt1"/>
                </a:solidFill>
              </a:rPr>
              <a:t>not</a:t>
            </a:r>
            <a:r>
              <a:rPr lang="en-GB" sz="1200" b="1" dirty="0">
                <a:solidFill>
                  <a:schemeClr val="lt1"/>
                </a:solidFill>
              </a:rPr>
              <a:t> 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Explicitly programmed, but learnt 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from data</a:t>
            </a:r>
            <a:endParaRPr sz="1200" b="1" dirty="0">
              <a:solidFill>
                <a:schemeClr val="lt1"/>
              </a:solidFill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8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712" name="Google Shape;1712;p88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88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88"/>
          <p:cNvSpPr/>
          <p:nvPr/>
        </p:nvSpPr>
        <p:spPr>
          <a:xfrm>
            <a:off x="3129400" y="4003725"/>
            <a:ext cx="3176100" cy="7791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15" name="Google Shape;1715;p88"/>
          <p:cNvSpPr txBox="1"/>
          <p:nvPr/>
        </p:nvSpPr>
        <p:spPr>
          <a:xfrm>
            <a:off x="2989900" y="3933350"/>
            <a:ext cx="3315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US" sz="1200" dirty="0">
                <a:solidFill>
                  <a:schemeClr val="dk1"/>
                </a:solidFill>
              </a:rPr>
              <a:t>Relatively computationally efficient updates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No guarantee that we find the global optimum</a:t>
            </a:r>
            <a:endParaRPr sz="1200" dirty="0">
              <a:solidFill>
                <a:schemeClr val="dk1"/>
              </a:solidFill>
            </a:endParaRPr>
          </a:p>
        </p:txBody>
      </p:sp>
      <p:grpSp>
        <p:nvGrpSpPr>
          <p:cNvPr id="1716" name="Google Shape;1716;p88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717" name="Google Shape;1717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8" name="Google Shape;1718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9" name="Google Shape;1719;p8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0" name="Google Shape;1720;p88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21" name="Google Shape;1721;p88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22" name="Google Shape;1722;p88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23" name="Google Shape;1723;p88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724" name="Google Shape;1724;p88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04.</a:t>
              </a: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725" name="Google Shape;1725;p88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26" name="Google Shape;1726;p88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/>
                  <a:t>Create batches of </a:t>
                </a:r>
                <a:r>
                  <a:rPr lang="en-GB" b="1" i="1" dirty="0"/>
                  <a:t>N </a:t>
                </a:r>
                <a:r>
                  <a:rPr lang="en-GB" dirty="0"/>
                  <a:t>examples to propagate</a:t>
                </a:r>
                <a:endParaRPr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 dirty="0"/>
                </a:br>
                <a:r>
                  <a:rPr lang="en-GB" dirty="0"/>
                  <a:t>and compute </a:t>
                </a:r>
                <a:endParaRPr dirty="0"/>
              </a:p>
            </p:txBody>
          </p:sp>
          <p:pic>
            <p:nvPicPr>
              <p:cNvPr id="1727" name="Google Shape;1727;p8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28" name="Google Shape;1728;p88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Choice of learning rate critical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SGD is the main engine behind training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Many variations exist</a:t>
            </a:r>
            <a:endParaRPr sz="12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8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Why it’s called </a:t>
            </a:r>
            <a:r>
              <a:rPr lang="en-GB" sz="2800" b="1" i="1" dirty="0">
                <a:solidFill>
                  <a:srgbClr val="3C189B"/>
                </a:solidFill>
              </a:rPr>
              <a:t>stochastic </a:t>
            </a:r>
            <a:r>
              <a:rPr lang="en-GB" sz="2800" b="1">
                <a:solidFill>
                  <a:srgbClr val="3C189B"/>
                </a:solidFill>
              </a:rPr>
              <a:t>gradient descent</a:t>
            </a:r>
            <a:endParaRPr sz="2800" b="1" dirty="0">
              <a:solidFill>
                <a:srgbClr val="3C189B"/>
              </a:solidFill>
            </a:endParaRPr>
          </a:p>
        </p:txBody>
      </p:sp>
      <p:sp>
        <p:nvSpPr>
          <p:cNvPr id="4" name="Google Shape;1726;p88">
            <a:extLst>
              <a:ext uri="{FF2B5EF4-FFF2-40B4-BE49-F238E27FC236}">
                <a16:creationId xmlns:a16="http://schemas.microsoft.com/office/drawing/2014/main" id="{E12D9D4F-592F-29EF-AFD7-A1C697323BDF}"/>
              </a:ext>
            </a:extLst>
          </p:cNvPr>
          <p:cNvSpPr txBox="1"/>
          <p:nvPr/>
        </p:nvSpPr>
        <p:spPr>
          <a:xfrm>
            <a:off x="2241399" y="3913033"/>
            <a:ext cx="5643304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compute a </a:t>
            </a:r>
            <a:r>
              <a:rPr lang="en-US" i="1" dirty="0"/>
              <a:t>stochastic estimator</a:t>
            </a:r>
            <a:r>
              <a:rPr lang="en-US" dirty="0"/>
              <a:t> of the true gradient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On average</a:t>
            </a:r>
            <a:r>
              <a:rPr lang="en-US" dirty="0"/>
              <a:t> points (batch) in the direction of the true gradient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Why? 	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Faster / less memory to compute gradient on small batch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Less likely to get stuck in a local minimum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B636E-DFD2-92B3-F698-21264BFAF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36" t="47971" r="53770" b="23308"/>
          <a:stretch/>
        </p:blipFill>
        <p:spPr>
          <a:xfrm>
            <a:off x="1394004" y="888010"/>
            <a:ext cx="5643304" cy="2859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0DB3B0-61B0-E234-4C51-A255BE83C57B}"/>
              </a:ext>
            </a:extLst>
          </p:cNvPr>
          <p:cNvSpPr txBox="1"/>
          <p:nvPr/>
        </p:nvSpPr>
        <p:spPr>
          <a:xfrm>
            <a:off x="1955043" y="3593903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20504-6088-4EF2-6925-75A4A7569646}"/>
              </a:ext>
            </a:extLst>
          </p:cNvPr>
          <p:cNvSpPr txBox="1"/>
          <p:nvPr/>
        </p:nvSpPr>
        <p:spPr>
          <a:xfrm>
            <a:off x="3661589" y="3379691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0F6D2-E434-33AF-A8BF-A9ABD1993559}"/>
              </a:ext>
            </a:extLst>
          </p:cNvPr>
          <p:cNvSpPr txBox="1"/>
          <p:nvPr/>
        </p:nvSpPr>
        <p:spPr>
          <a:xfrm>
            <a:off x="4872133" y="3533579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082B8-AB3B-FCF6-EE00-1A1DA901DC27}"/>
              </a:ext>
            </a:extLst>
          </p:cNvPr>
          <p:cNvSpPr txBox="1"/>
          <p:nvPr/>
        </p:nvSpPr>
        <p:spPr>
          <a:xfrm>
            <a:off x="6482842" y="3379691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5B99CE-410F-E628-40DE-FB84560B7A3F}"/>
              </a:ext>
            </a:extLst>
          </p:cNvPr>
          <p:cNvSpPr txBox="1"/>
          <p:nvPr/>
        </p:nvSpPr>
        <p:spPr>
          <a:xfrm rot="16200000">
            <a:off x="7054260" y="2160890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9481269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8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4" name="Google Shape;173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8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89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737" name="Google Shape;1737;p8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89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89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740" name="Google Shape;1740;p89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741" name="Google Shape;174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2" name="Google Shape;1742;p89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743" name="Google Shape;1743;p89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9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9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9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9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9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9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9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51" name="Google Shape;1751;p89"/>
            <p:cNvCxnSpPr>
              <a:stCxn id="1743" idx="2"/>
              <a:endCxn id="1744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2" name="Google Shape;1752;p89"/>
            <p:cNvCxnSpPr>
              <a:stCxn id="1743" idx="2"/>
              <a:endCxn id="1745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3" name="Google Shape;1753;p89"/>
            <p:cNvCxnSpPr>
              <a:stCxn id="1743" idx="2"/>
              <a:endCxn id="1746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4" name="Google Shape;1754;p89"/>
            <p:cNvCxnSpPr>
              <a:stCxn id="1744" idx="2"/>
              <a:endCxn id="1747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5" name="Google Shape;1755;p89"/>
            <p:cNvCxnSpPr>
              <a:stCxn id="1744" idx="2"/>
              <a:endCxn id="1748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6" name="Google Shape;1756;p89"/>
            <p:cNvCxnSpPr>
              <a:stCxn id="1744" idx="2"/>
              <a:endCxn id="1749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7" name="Google Shape;1757;p89"/>
            <p:cNvCxnSpPr>
              <a:stCxn id="1744" idx="2"/>
              <a:endCxn id="1750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758" name="Google Shape;1758;p89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759" name="Google Shape;1759;p89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grpSp>
        <p:nvGrpSpPr>
          <p:cNvPr id="1760" name="Google Shape;1760;p89"/>
          <p:cNvGrpSpPr/>
          <p:nvPr/>
        </p:nvGrpSpPr>
        <p:grpSpPr>
          <a:xfrm>
            <a:off x="4865799" y="1570251"/>
            <a:ext cx="2084529" cy="875308"/>
            <a:chOff x="4628299" y="1577988"/>
            <a:chExt cx="2084529" cy="875308"/>
          </a:xfrm>
        </p:grpSpPr>
        <p:pic>
          <p:nvPicPr>
            <p:cNvPr id="1761" name="Google Shape;1761;p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2" name="Google Shape;1762;p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9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8" name="Google Shape;176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9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90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771" name="Google Shape;1771;p9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90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90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774" name="Google Shape;1774;p90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775" name="Google Shape;177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6" name="Google Shape;1776;p90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777" name="Google Shape;1777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9" name="Google Shape;1779;p9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0" name="Google Shape;1780;p90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781" name="Google Shape;1781;p90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90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90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90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90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90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90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90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9" name="Google Shape;1789;p90"/>
            <p:cNvCxnSpPr>
              <a:stCxn id="1781" idx="2"/>
              <a:endCxn id="1782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0" name="Google Shape;1790;p90"/>
            <p:cNvCxnSpPr>
              <a:stCxn id="1781" idx="2"/>
              <a:endCxn id="1783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1" name="Google Shape;1791;p90"/>
            <p:cNvCxnSpPr>
              <a:stCxn id="1781" idx="2"/>
              <a:endCxn id="1784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2" name="Google Shape;1792;p90"/>
            <p:cNvCxnSpPr>
              <a:stCxn id="1782" idx="2"/>
              <a:endCxn id="1785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3" name="Google Shape;1793;p90"/>
            <p:cNvCxnSpPr>
              <a:stCxn id="1782" idx="2"/>
              <a:endCxn id="1786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4" name="Google Shape;1794;p90"/>
            <p:cNvCxnSpPr>
              <a:stCxn id="1782" idx="2"/>
              <a:endCxn id="1787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5" name="Google Shape;1795;p90"/>
            <p:cNvCxnSpPr>
              <a:stCxn id="1782" idx="2"/>
              <a:endCxn id="1788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796" name="Google Shape;1796;p90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797" name="Google Shape;1797;p90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9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3" name="Google Shape;180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Google Shape;1804;p9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91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806" name="Google Shape;1806;p9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1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91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809" name="Google Shape;1809;p91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810" name="Google Shape;181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100" y="1400863"/>
            <a:ext cx="1269084" cy="48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2" name="Google Shape;1812;p91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813" name="Google Shape;1813;p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4" name="Google Shape;1814;p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5" name="Google Shape;1815;p9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6" name="Google Shape;1816;p91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817" name="Google Shape;1817;p91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91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91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91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91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91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91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91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25" name="Google Shape;1825;p91"/>
            <p:cNvCxnSpPr>
              <a:stCxn id="1817" idx="2"/>
              <a:endCxn id="1818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6" name="Google Shape;1826;p91"/>
            <p:cNvCxnSpPr>
              <a:stCxn id="1817" idx="2"/>
              <a:endCxn id="1819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7" name="Google Shape;1827;p91"/>
            <p:cNvCxnSpPr>
              <a:stCxn id="1817" idx="2"/>
              <a:endCxn id="1820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8" name="Google Shape;1828;p91"/>
            <p:cNvCxnSpPr>
              <a:stCxn id="1818" idx="2"/>
              <a:endCxn id="1821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9" name="Google Shape;1829;p91"/>
            <p:cNvCxnSpPr>
              <a:stCxn id="1818" idx="2"/>
              <a:endCxn id="1822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30" name="Google Shape;1830;p91"/>
            <p:cNvCxnSpPr>
              <a:stCxn id="1818" idx="2"/>
              <a:endCxn id="1823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31" name="Google Shape;1831;p91"/>
            <p:cNvCxnSpPr>
              <a:stCxn id="1818" idx="2"/>
              <a:endCxn id="1824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832" name="Google Shape;1832;p91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833" name="Google Shape;1833;p91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9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9" name="Google Shape;183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9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2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842" name="Google Shape;1842;p9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92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92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845" name="Google Shape;1845;p92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  <a:endParaRPr sz="1200" b="1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846" name="Google Shape;184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375" y="611862"/>
            <a:ext cx="1607332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100" y="1400863"/>
            <a:ext cx="1269084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9" name="Google Shape;1849;p92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850" name="Google Shape;1850;p9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1" name="Google Shape;1851;p9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2" name="Google Shape;1852;p9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3" name="Google Shape;1853;p92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854" name="Google Shape;1854;p92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92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92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92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92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92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92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92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62" name="Google Shape;1862;p92"/>
            <p:cNvCxnSpPr>
              <a:stCxn id="1854" idx="2"/>
              <a:endCxn id="1855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3" name="Google Shape;1863;p92"/>
            <p:cNvCxnSpPr>
              <a:stCxn id="1854" idx="2"/>
              <a:endCxn id="1856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4" name="Google Shape;1864;p92"/>
            <p:cNvCxnSpPr>
              <a:stCxn id="1854" idx="2"/>
              <a:endCxn id="1857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5" name="Google Shape;1865;p92"/>
            <p:cNvCxnSpPr>
              <a:stCxn id="1855" idx="2"/>
              <a:endCxn id="1858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6" name="Google Shape;1866;p92"/>
            <p:cNvCxnSpPr>
              <a:stCxn id="1855" idx="2"/>
              <a:endCxn id="1859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7" name="Google Shape;1867;p92"/>
            <p:cNvCxnSpPr>
              <a:stCxn id="1855" idx="2"/>
              <a:endCxn id="1860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8" name="Google Shape;1868;p92"/>
            <p:cNvCxnSpPr>
              <a:stCxn id="1855" idx="2"/>
              <a:endCxn id="1861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869" name="Google Shape;1869;p92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870" name="Google Shape;1870;p92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9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876" name="Google Shape;187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9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93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879" name="Google Shape;187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9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885" name="Google Shape;188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94"/>
          <p:cNvSpPr txBox="1"/>
          <p:nvPr/>
        </p:nvSpPr>
        <p:spPr>
          <a:xfrm>
            <a:off x="354550" y="2739237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94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888" name="Google Shape;188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94"/>
          <p:cNvPicPr preferRelativeResize="0"/>
          <p:nvPr/>
        </p:nvPicPr>
        <p:blipFill rotWithShape="1">
          <a:blip r:embed="rId5">
            <a:alphaModFix/>
          </a:blip>
          <a:srcRect t="7890" b="2856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9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06" name="Google Shape;1906;p96"/>
          <p:cNvSpPr/>
          <p:nvPr/>
        </p:nvSpPr>
        <p:spPr>
          <a:xfrm>
            <a:off x="5280700" y="3508775"/>
            <a:ext cx="34164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96"/>
          <p:cNvSpPr txBox="1"/>
          <p:nvPr/>
        </p:nvSpPr>
        <p:spPr>
          <a:xfrm>
            <a:off x="5319625" y="3508775"/>
            <a:ext cx="3327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</a:rPr>
              <a:t>The more weights we need to train, the more complex the model becomes and the sooner it starts to memorize/overfit, if we don’t have enough data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908" name="Google Shape;190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9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96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11" name="Google Shape;191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96"/>
          <p:cNvPicPr preferRelativeResize="0"/>
          <p:nvPr/>
        </p:nvPicPr>
        <p:blipFill rotWithShape="1">
          <a:blip r:embed="rId5">
            <a:alphaModFix/>
          </a:blip>
          <a:srcRect t="7890" b="2856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19" name="Google Shape;1919;p9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7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21" name="Google Shape;192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5">
            <a:alphaModFix/>
          </a:blip>
          <a:srcRect r="16317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Artificial Intelligence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Having computers exert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Intelligent behaviour</a:t>
            </a:r>
            <a:endParaRPr sz="1200" b="1" dirty="0">
              <a:solidFill>
                <a:schemeClr val="lt1"/>
              </a:solidFill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Machine Learning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Perform tasks </a:t>
            </a:r>
            <a:r>
              <a:rPr lang="en-GB" sz="1200" b="1" i="1" dirty="0">
                <a:solidFill>
                  <a:schemeClr val="lt1"/>
                </a:solidFill>
              </a:rPr>
              <a:t>not</a:t>
            </a:r>
            <a:r>
              <a:rPr lang="en-GB" sz="1200" b="1" dirty="0">
                <a:solidFill>
                  <a:schemeClr val="lt1"/>
                </a:solidFill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Explicitly programmed, but learnt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from data</a:t>
            </a:r>
          </a:p>
        </p:txBody>
      </p:sp>
      <p:sp>
        <p:nvSpPr>
          <p:cNvPr id="191" name="Google Shape;191;p21"/>
          <p:cNvSpPr/>
          <p:nvPr/>
        </p:nvSpPr>
        <p:spPr>
          <a:xfrm>
            <a:off x="5995625" y="456550"/>
            <a:ext cx="2807400" cy="1063800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"/>
          <p:cNvSpPr txBox="1"/>
          <p:nvPr/>
        </p:nvSpPr>
        <p:spPr>
          <a:xfrm>
            <a:off x="5995675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Deep Learning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5995675" y="1007050"/>
            <a:ext cx="280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Use deep neural networks</a:t>
            </a:r>
            <a:endParaRPr sz="1200" b="1">
              <a:solidFill>
                <a:schemeClr val="lt1"/>
              </a:solidFill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4" name="Google Shape;193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8"/>
          <p:cNvPicPr preferRelativeResize="0"/>
          <p:nvPr/>
        </p:nvPicPr>
        <p:blipFill rotWithShape="1">
          <a:blip r:embed="rId4">
            <a:alphaModFix/>
          </a:blip>
          <a:srcRect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9" name="Google Shape;1929;p9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30" name="Google Shape;1930;p9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98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32" name="Google Shape;1932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39611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" name="Google Shape;194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9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42" name="Google Shape;1942;p9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99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44" name="Google Shape;1944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99"/>
          <p:cNvPicPr preferRelativeResize="0"/>
          <p:nvPr/>
        </p:nvPicPr>
        <p:blipFill rotWithShape="1">
          <a:blip r:embed="rId5">
            <a:alphaModFix/>
          </a:blip>
          <a:srcRect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99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Dropout prior</a:t>
            </a:r>
            <a:br>
              <a:rPr lang="en-GB" sz="1600" dirty="0">
                <a:solidFill>
                  <a:schemeClr val="dk1"/>
                </a:solidFill>
              </a:rPr>
            </a:b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Weight decay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Early stopping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Batch Normalization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041899-16FC-5C58-95D4-EBC981CDFC81}"/>
              </a:ext>
            </a:extLst>
          </p:cNvPr>
          <p:cNvSpPr txBox="1"/>
          <p:nvPr/>
        </p:nvSpPr>
        <p:spPr>
          <a:xfrm>
            <a:off x="2715768" y="2420263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0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55" name="Google Shape;1955;p10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00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57" name="Google Shape;195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100"/>
          <p:cNvSpPr/>
          <p:nvPr/>
        </p:nvSpPr>
        <p:spPr>
          <a:xfrm>
            <a:off x="5297325" y="3290099"/>
            <a:ext cx="3416400" cy="480789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100"/>
          <p:cNvSpPr txBox="1"/>
          <p:nvPr/>
        </p:nvSpPr>
        <p:spPr>
          <a:xfrm>
            <a:off x="5297325" y="3290100"/>
            <a:ext cx="33273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lt1"/>
                </a:solidFill>
              </a:rPr>
              <a:t>Models always need regularization, no matter how big</a:t>
            </a: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963" name="Google Shape;1963;p100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Dropout prior</a:t>
            </a:r>
            <a:br>
              <a:rPr lang="en-GB" sz="1600" dirty="0">
                <a:solidFill>
                  <a:schemeClr val="dk1"/>
                </a:solidFill>
              </a:rPr>
            </a:b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Weight decay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Early stopping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Batch Normalization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80420E-0FCD-EBA8-31C0-67EE4F222E00}"/>
              </a:ext>
            </a:extLst>
          </p:cNvPr>
          <p:cNvSpPr txBox="1"/>
          <p:nvPr/>
        </p:nvSpPr>
        <p:spPr>
          <a:xfrm>
            <a:off x="2715768" y="2420263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10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Optimizers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77" name="Google Shape;1977;p102"/>
          <p:cNvSpPr txBox="1"/>
          <p:nvPr/>
        </p:nvSpPr>
        <p:spPr>
          <a:xfrm>
            <a:off x="243775" y="82057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In what way should we </a:t>
            </a:r>
            <a:r>
              <a:rPr lang="en-GB" b="1">
                <a:solidFill>
                  <a:srgbClr val="A64D79"/>
                </a:solidFill>
              </a:rPr>
              <a:t>change</a:t>
            </a:r>
            <a:r>
              <a:rPr lang="en-GB">
                <a:solidFill>
                  <a:srgbClr val="A64D79"/>
                </a:solidFill>
              </a:rPr>
              <a:t> the weights?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1978" name="Google Shape;197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75" y="1866275"/>
            <a:ext cx="4155378" cy="23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000" y="1866275"/>
            <a:ext cx="4159075" cy="233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0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Optimizers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69" name="Google Shape;1969;p101"/>
          <p:cNvSpPr txBox="1"/>
          <p:nvPr/>
        </p:nvSpPr>
        <p:spPr>
          <a:xfrm>
            <a:off x="243775" y="82057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In what way should we </a:t>
            </a:r>
            <a:r>
              <a:rPr lang="en-GB" b="1">
                <a:solidFill>
                  <a:srgbClr val="A64D79"/>
                </a:solidFill>
              </a:rPr>
              <a:t>change</a:t>
            </a:r>
            <a:r>
              <a:rPr lang="en-GB">
                <a:solidFill>
                  <a:srgbClr val="A64D79"/>
                </a:solidFill>
              </a:rPr>
              <a:t> the weights?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1970" name="Google Shape;197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50" y="1450400"/>
            <a:ext cx="4341260" cy="336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101"/>
          <p:cNvPicPr preferRelativeResize="0"/>
          <p:nvPr/>
        </p:nvPicPr>
        <p:blipFill rotWithShape="1">
          <a:blip r:embed="rId4">
            <a:alphaModFix/>
          </a:blip>
          <a:srcRect l="14597" t="7974" r="7841" b="2628"/>
          <a:stretch/>
        </p:blipFill>
        <p:spPr>
          <a:xfrm>
            <a:off x="4321725" y="1502100"/>
            <a:ext cx="4678276" cy="29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03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ML Workflow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985" name="Google Shape;1985;p103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986" name="Google Shape;1986;p10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987" name="Google Shape;1987;p10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0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0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0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0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2" name="Google Shape;1992;p103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993" name="Google Shape;1993;p103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03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03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103"/>
          <p:cNvSpPr txBox="1"/>
          <p:nvPr/>
        </p:nvSpPr>
        <p:spPr>
          <a:xfrm>
            <a:off x="-100" y="2995725"/>
            <a:ext cx="91440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A9145E"/>
                </a:solidFill>
              </a:rPr>
              <a:t>Artificial Intelligence still heavily relies on human intelligence to optimise the process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0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Imbalanced Training set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04" name="Google Shape;200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887504-02C0-5D10-13A3-D40483815F40}"/>
              </a:ext>
            </a:extLst>
          </p:cNvPr>
          <p:cNvSpPr txBox="1"/>
          <p:nvPr/>
        </p:nvSpPr>
        <p:spPr>
          <a:xfrm>
            <a:off x="3803904" y="1636776"/>
            <a:ext cx="4416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on imbalanced datasets can result in strong biases towards the over-represented labels 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0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Imbalanced Training set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11" name="Google Shape;201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098" y="1741498"/>
            <a:ext cx="5651901" cy="16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10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9" name="Google Shape;201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10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106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Data normalization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2022" name="Google Shape;2022;p10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Google Shape;2023;p106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106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2025" name="Google Shape;2025;p106"/>
          <p:cNvSpPr txBox="1"/>
          <p:nvPr/>
        </p:nvSpPr>
        <p:spPr>
          <a:xfrm>
            <a:off x="263275" y="2182900"/>
            <a:ext cx="25659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A process to transform the input </a:t>
            </a:r>
            <a:r>
              <a:rPr lang="en-GB" b="1" dirty="0">
                <a:solidFill>
                  <a:schemeClr val="lt1"/>
                </a:solidFill>
              </a:rPr>
              <a:t>data</a:t>
            </a:r>
            <a:r>
              <a:rPr lang="en-GB" dirty="0">
                <a:solidFill>
                  <a:schemeClr val="lt1"/>
                </a:solidFill>
              </a:rPr>
              <a:t> in a </a:t>
            </a:r>
            <a:r>
              <a:rPr lang="en-GB" b="1" dirty="0">
                <a:solidFill>
                  <a:schemeClr val="lt1"/>
                </a:solidFill>
              </a:rPr>
              <a:t>well-behaved </a:t>
            </a:r>
            <a:r>
              <a:rPr lang="en-GB" dirty="0">
                <a:solidFill>
                  <a:schemeClr val="lt1"/>
                </a:solidFill>
              </a:rPr>
              <a:t>form.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Prevents exploding/vanishing gradients, improves convergence speed.</a:t>
            </a:r>
          </a:p>
        </p:txBody>
      </p:sp>
      <p:pic>
        <p:nvPicPr>
          <p:cNvPr id="2026" name="Google Shape;2026;p106"/>
          <p:cNvPicPr preferRelativeResize="0"/>
          <p:nvPr/>
        </p:nvPicPr>
        <p:blipFill rotWithShape="1">
          <a:blip r:embed="rId4">
            <a:alphaModFix/>
          </a:blip>
          <a:srcRect t="2856"/>
          <a:stretch/>
        </p:blipFill>
        <p:spPr>
          <a:xfrm>
            <a:off x="3376875" y="303600"/>
            <a:ext cx="5253000" cy="18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8250" y="2312500"/>
            <a:ext cx="5062799" cy="219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0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Open Datasets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33" name="Google Shape;203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" y="844750"/>
            <a:ext cx="6276649" cy="409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p107"/>
          <p:cNvSpPr/>
          <p:nvPr/>
        </p:nvSpPr>
        <p:spPr>
          <a:xfrm>
            <a:off x="6417150" y="768775"/>
            <a:ext cx="2613600" cy="11154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107"/>
          <p:cNvSpPr txBox="1"/>
          <p:nvPr/>
        </p:nvSpPr>
        <p:spPr>
          <a:xfrm>
            <a:off x="6602025" y="910825"/>
            <a:ext cx="239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Processed, balanced, well-behaved and labelled datasets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36" name="Google Shape;2036;p107"/>
          <p:cNvSpPr/>
          <p:nvPr/>
        </p:nvSpPr>
        <p:spPr>
          <a:xfrm>
            <a:off x="6431400" y="1945111"/>
            <a:ext cx="2585100" cy="14949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37" name="Google Shape;2037;p107"/>
          <p:cNvSpPr txBox="1"/>
          <p:nvPr/>
        </p:nvSpPr>
        <p:spPr>
          <a:xfrm>
            <a:off x="6596075" y="2024075"/>
            <a:ext cx="2428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tensorflow.org/datasets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kaggle.com/datasets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topepo.github.io/caret/data-sets.html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github.com/awesomedata/awesome-public-datasets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Why Machine Learning?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lang="en-GB" sz="1800" b="1">
                <a:solidFill>
                  <a:srgbClr val="8C0D4C"/>
                </a:solidFill>
              </a:rPr>
              <a:t>decision tree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0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Dataset Splitting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43" name="Google Shape;204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000" y="861988"/>
            <a:ext cx="6351475" cy="34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108"/>
          <p:cNvSpPr txBox="1"/>
          <p:nvPr/>
        </p:nvSpPr>
        <p:spPr>
          <a:xfrm>
            <a:off x="180027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</a:rPr>
              <a:t>70%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2045" name="Google Shape;2045;p108"/>
          <p:cNvSpPr txBox="1"/>
          <p:nvPr/>
        </p:nvSpPr>
        <p:spPr>
          <a:xfrm>
            <a:off x="4095800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</a:rPr>
              <a:t>20%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2046" name="Google Shape;2046;p108"/>
          <p:cNvSpPr txBox="1"/>
          <p:nvPr/>
        </p:nvSpPr>
        <p:spPr>
          <a:xfrm>
            <a:off x="632582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</a:rPr>
              <a:t>10%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2047" name="Google Shape;2047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11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Workflow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63" name="Google Shape;206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00" y="839175"/>
            <a:ext cx="6939800" cy="38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Google Shape;206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111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DL Frameworks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2070" name="Google Shape;2070;p111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071" name="Google Shape;2071;p111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072" name="Google Shape;2072;p111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11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11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11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11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7" name="Google Shape;2077;p111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078" name="Google Shape;2078;p111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11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11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81" name="Google Shape;208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111"/>
          <p:cNvSpPr txBox="1"/>
          <p:nvPr/>
        </p:nvSpPr>
        <p:spPr>
          <a:xfrm>
            <a:off x="-100" y="299572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9145E"/>
                </a:solidFill>
              </a:rPr>
              <a:t>Do not compute your own gradients </a:t>
            </a:r>
            <a:endParaRPr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1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9" name="Google Shape;208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1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112"/>
          <p:cNvSpPr txBox="1"/>
          <p:nvPr/>
        </p:nvSpPr>
        <p:spPr>
          <a:xfrm>
            <a:off x="-654800" y="2758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How to train your NN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2092" name="Google Shape;2092;p11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12"/>
          <p:cNvSpPr txBox="1"/>
          <p:nvPr/>
        </p:nvSpPr>
        <p:spPr>
          <a:xfrm>
            <a:off x="140250" y="1013875"/>
            <a:ext cx="25659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neurons and layers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loss function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Forward propagate and compute loss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Compute gradient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Propagate backward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Update weights</a:t>
            </a:r>
            <a:endParaRPr>
              <a:solidFill>
                <a:srgbClr val="8B5B74"/>
              </a:solidFill>
            </a:endParaRPr>
          </a:p>
        </p:txBody>
      </p:sp>
      <p:sp>
        <p:nvSpPr>
          <p:cNvPr id="2094" name="Google Shape;2094;p11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1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950" y="446500"/>
            <a:ext cx="3072274" cy="24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375" y="3499329"/>
            <a:ext cx="1994360" cy="1154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13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</a:rPr>
              <a:t>   </a:t>
            </a:r>
            <a:endParaRPr sz="3000" b="1" dirty="0">
              <a:solidFill>
                <a:schemeClr val="lt1"/>
              </a:solidFill>
            </a:endParaRPr>
          </a:p>
        </p:txBody>
      </p:sp>
      <p:pic>
        <p:nvPicPr>
          <p:cNvPr id="2104" name="Google Shape;210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5" name="Google Shape;2105;p1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106" name="Google Shape;2106;p1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1" name="Google Shape;2111;p1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2" name="Google Shape;2112;p1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2113" name="Google Shape;2113;p1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2096;p112">
            <a:extLst>
              <a:ext uri="{FF2B5EF4-FFF2-40B4-BE49-F238E27FC236}">
                <a16:creationId xmlns:a16="http://schemas.microsoft.com/office/drawing/2014/main" id="{DA6ED00E-A430-EC65-5068-E06B904F3BA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rcRect l="43443" t="76303"/>
          <a:stretch/>
        </p:blipFill>
        <p:spPr>
          <a:xfrm>
            <a:off x="3368859" y="1910282"/>
            <a:ext cx="2406282" cy="860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1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3" name="Google Shape;212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1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1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11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1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114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</a:rPr>
              <a:t>Three Levels of Abstraction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 dirty="0">
                <a:solidFill>
                  <a:srgbClr val="CCCCCC"/>
                </a:solidFill>
              </a:rPr>
              <a:t>Tensor: </a:t>
            </a:r>
            <a:r>
              <a:rPr lang="en-GB" dirty="0">
                <a:solidFill>
                  <a:srgbClr val="CCCCCC"/>
                </a:solidFill>
              </a:rPr>
              <a:t>imperative </a:t>
            </a:r>
            <a:r>
              <a:rPr lang="en-GB" dirty="0" err="1">
                <a:solidFill>
                  <a:srgbClr val="CCCCCC"/>
                </a:solidFill>
              </a:rPr>
              <a:t>ndarray</a:t>
            </a:r>
            <a:r>
              <a:rPr lang="en-GB" dirty="0">
                <a:solidFill>
                  <a:srgbClr val="CCCCCC"/>
                </a:solidFill>
              </a:rPr>
              <a:t>, possible to run on GPU/TPU</a:t>
            </a:r>
            <a:br>
              <a:rPr lang="en-GB" dirty="0">
                <a:solidFill>
                  <a:srgbClr val="303030"/>
                </a:solidFill>
              </a:rPr>
            </a:b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dirty="0">
                <a:solidFill>
                  <a:srgbClr val="CCCCCC"/>
                </a:solidFill>
              </a:rPr>
              <a:t>(node) </a:t>
            </a:r>
            <a:r>
              <a:rPr lang="en-GB" b="1" dirty="0">
                <a:solidFill>
                  <a:srgbClr val="CCCCCC"/>
                </a:solidFill>
              </a:rPr>
              <a:t>Variable: </a:t>
            </a:r>
            <a:r>
              <a:rPr lang="en-GB" dirty="0">
                <a:solidFill>
                  <a:srgbClr val="CCCCCC"/>
                </a:solidFill>
              </a:rPr>
              <a:t>Node in the built computational graph; data, gradient storage</a:t>
            </a:r>
            <a:endParaRPr dirty="0">
              <a:solidFill>
                <a:srgbClr val="CCCC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 dirty="0">
                <a:solidFill>
                  <a:srgbClr val="CCCCCC"/>
                </a:solidFill>
              </a:rPr>
              <a:t>(</a:t>
            </a:r>
            <a:r>
              <a:rPr lang="en-GB" dirty="0">
                <a:solidFill>
                  <a:srgbClr val="CCCCCC"/>
                </a:solidFill>
              </a:rPr>
              <a:t>NN) </a:t>
            </a:r>
            <a:r>
              <a:rPr lang="en-GB" b="1" dirty="0">
                <a:solidFill>
                  <a:srgbClr val="CCCCCC"/>
                </a:solidFill>
              </a:rPr>
              <a:t>Module: </a:t>
            </a:r>
            <a:r>
              <a:rPr lang="en-GB" dirty="0">
                <a:solidFill>
                  <a:srgbClr val="CCCCCC"/>
                </a:solidFill>
              </a:rPr>
              <a:t>A neural network layer, store the state and the weights of the neural network</a:t>
            </a:r>
            <a:endParaRPr dirty="0">
              <a:solidFill>
                <a:srgbClr val="CCCCCC"/>
              </a:solidFill>
            </a:endParaRPr>
          </a:p>
        </p:txBody>
      </p:sp>
      <p:pic>
        <p:nvPicPr>
          <p:cNvPr id="2129" name="Google Shape;2129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1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5" name="Google Shape;213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11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11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11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11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115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>
                <a:solidFill>
                  <a:srgbClr val="CCCCCC"/>
                </a:solidFill>
              </a:rPr>
              <a:t>(node) </a:t>
            </a:r>
            <a:r>
              <a:rPr lang="en-GB" b="1">
                <a:solidFill>
                  <a:srgbClr val="CCCCCC"/>
                </a:solidFill>
              </a:rPr>
              <a:t>Variable: </a:t>
            </a:r>
            <a:r>
              <a:rPr lang="en-GB">
                <a:solidFill>
                  <a:srgbClr val="CCCCCC"/>
                </a:solidFill>
              </a:rPr>
              <a:t>Node in the built computational graph; data, gradient storage</a:t>
            </a:r>
            <a:endParaRPr>
              <a:solidFill>
                <a:srgbClr val="CCCC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lang="en-GB" b="1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41" name="Google Shape;2141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7" name="Google Shape;214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11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1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11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1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16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lang="en-GB" b="1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53" name="Google Shape;2153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9" name="Google Shape;215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1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11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11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11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117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</a:rPr>
              <a:t>Three Levels of Abstraction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F1C232"/>
                </a:solidFill>
              </a:rPr>
              <a:t>Tensor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imperative </a:t>
            </a:r>
            <a:r>
              <a:rPr lang="en-GB" dirty="0" err="1">
                <a:solidFill>
                  <a:srgbClr val="303030"/>
                </a:solidFill>
              </a:rPr>
              <a:t>ndarray</a:t>
            </a:r>
            <a:r>
              <a:rPr lang="en-GB" dirty="0">
                <a:solidFill>
                  <a:srgbClr val="303030"/>
                </a:solidFill>
              </a:rPr>
              <a:t>, possible to run on GPU/TPU</a:t>
            </a:r>
            <a:br>
              <a:rPr lang="en-GB" dirty="0">
                <a:solidFill>
                  <a:srgbClr val="303030"/>
                </a:solidFill>
              </a:rPr>
            </a:b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dirty="0">
                <a:solidFill>
                  <a:srgbClr val="303030"/>
                </a:solidFill>
              </a:rPr>
              <a:t>(node) </a:t>
            </a:r>
            <a:r>
              <a:rPr lang="en-GB" b="1" dirty="0">
                <a:solidFill>
                  <a:srgbClr val="F1C232"/>
                </a:solidFill>
              </a:rPr>
              <a:t>Variable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Node in the built computational graph; data, gradient storage</a:t>
            </a:r>
            <a:endParaRPr dirty="0"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303030"/>
                </a:solidFill>
              </a:rPr>
              <a:t>(</a:t>
            </a:r>
            <a:r>
              <a:rPr lang="en-GB" dirty="0">
                <a:solidFill>
                  <a:srgbClr val="303030"/>
                </a:solidFill>
              </a:rPr>
              <a:t>NN) </a:t>
            </a:r>
            <a:r>
              <a:rPr lang="en-GB" b="1" dirty="0">
                <a:solidFill>
                  <a:srgbClr val="F1C232"/>
                </a:solidFill>
              </a:rPr>
              <a:t>Module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A neural network layer, store the state and the weights/gradients of the neural network</a:t>
            </a:r>
            <a:endParaRPr dirty="0">
              <a:solidFill>
                <a:srgbClr val="333333"/>
              </a:solidFill>
            </a:endParaRPr>
          </a:p>
        </p:txBody>
      </p:sp>
      <p:pic>
        <p:nvPicPr>
          <p:cNvPr id="2165" name="Google Shape;2165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1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1" name="Google Shape;217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11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11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11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1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118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</a:rPr>
              <a:t>Three Levels of Abstraction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F1C232"/>
                </a:solidFill>
              </a:rPr>
              <a:t>Tensor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imperative </a:t>
            </a:r>
            <a:r>
              <a:rPr lang="en-GB" dirty="0" err="1">
                <a:solidFill>
                  <a:srgbClr val="303030"/>
                </a:solidFill>
              </a:rPr>
              <a:t>ndarray</a:t>
            </a:r>
            <a:r>
              <a:rPr lang="en-GB" dirty="0">
                <a:solidFill>
                  <a:srgbClr val="303030"/>
                </a:solidFill>
              </a:rPr>
              <a:t>, possible to run on GPU/TPU</a:t>
            </a:r>
            <a:br>
              <a:rPr lang="en-GB" dirty="0">
                <a:solidFill>
                  <a:srgbClr val="303030"/>
                </a:solidFill>
              </a:rPr>
            </a:b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dirty="0">
                <a:solidFill>
                  <a:srgbClr val="303030"/>
                </a:solidFill>
              </a:rPr>
              <a:t>(node) </a:t>
            </a:r>
            <a:r>
              <a:rPr lang="en-GB" b="1" dirty="0">
                <a:solidFill>
                  <a:srgbClr val="F1C232"/>
                </a:solidFill>
              </a:rPr>
              <a:t>Variable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Node in the built computational graph; data, gradient storage</a:t>
            </a:r>
            <a:endParaRPr dirty="0"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303030"/>
                </a:solidFill>
              </a:rPr>
              <a:t>(</a:t>
            </a:r>
            <a:r>
              <a:rPr lang="en-GB" dirty="0">
                <a:solidFill>
                  <a:srgbClr val="303030"/>
                </a:solidFill>
              </a:rPr>
              <a:t>NN) </a:t>
            </a:r>
            <a:r>
              <a:rPr lang="en-GB" b="1" dirty="0">
                <a:solidFill>
                  <a:srgbClr val="F1C232"/>
                </a:solidFill>
              </a:rPr>
              <a:t>Module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A neural network layer, store the state and the weights/gradients of the neural network</a:t>
            </a:r>
            <a:endParaRPr dirty="0">
              <a:solidFill>
                <a:srgbClr val="333333"/>
              </a:solidFill>
            </a:endParaRPr>
          </a:p>
        </p:txBody>
      </p:sp>
      <p:pic>
        <p:nvPicPr>
          <p:cNvPr id="2177" name="Google Shape;217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4526</Words>
  <Application>Microsoft Macintosh PowerPoint</Application>
  <PresentationFormat>On-screen Show (16:9)</PresentationFormat>
  <Paragraphs>1141</Paragraphs>
  <Slides>118</Slides>
  <Notes>118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2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Caspar</dc:creator>
  <cp:lastModifiedBy>Lars Veefkind</cp:lastModifiedBy>
  <cp:revision>51</cp:revision>
  <dcterms:modified xsi:type="dcterms:W3CDTF">2024-11-04T14:41:53Z</dcterms:modified>
</cp:coreProperties>
</file>